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handoutMasterIdLst>
    <p:handoutMasterId r:id="rId17"/>
  </p:handoutMasterIdLst>
  <p:sldIdLst>
    <p:sldId id="1120" r:id="rId2"/>
    <p:sldId id="2135" r:id="rId3"/>
    <p:sldId id="2136" r:id="rId4"/>
    <p:sldId id="2137" r:id="rId5"/>
    <p:sldId id="2081" r:id="rId6"/>
    <p:sldId id="2132" r:id="rId7"/>
    <p:sldId id="2141" r:id="rId8"/>
    <p:sldId id="2140" r:id="rId9"/>
    <p:sldId id="2139" r:id="rId10"/>
    <p:sldId id="2142" r:id="rId11"/>
    <p:sldId id="2145" r:id="rId12"/>
    <p:sldId id="2146" r:id="rId13"/>
    <p:sldId id="2133" r:id="rId14"/>
    <p:sldId id="2134" r:id="rId15"/>
  </p:sldIdLst>
  <p:sldSz cx="8686800" cy="6400800"/>
  <p:notesSz cx="6997700" cy="9271000"/>
  <p:defaultTextStyle>
    <a:defPPr>
      <a:defRPr lang="en-US"/>
    </a:defPPr>
    <a:lvl1pPr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99"/>
    <a:srgbClr val="FFFF99"/>
    <a:srgbClr val="009900"/>
    <a:srgbClr val="008000"/>
    <a:srgbClr val="339933"/>
    <a:srgbClr val="26C2FF"/>
    <a:srgbClr val="C9F9FF"/>
    <a:srgbClr val="41FF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76" autoAdjust="0"/>
  </p:normalViewPr>
  <p:slideViewPr>
    <p:cSldViewPr>
      <p:cViewPr varScale="1">
        <p:scale>
          <a:sx n="77" d="100"/>
          <a:sy n="77" d="100"/>
        </p:scale>
        <p:origin x="-1840" y="-104"/>
      </p:cViewPr>
      <p:guideLst>
        <p:guide orient="horz" pos="2016"/>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557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1306513" y="779463"/>
            <a:ext cx="4386262" cy="3232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22338" y="4433888"/>
            <a:ext cx="5143500" cy="4122737"/>
          </a:xfrm>
          <a:prstGeom prst="rect">
            <a:avLst/>
          </a:prstGeom>
          <a:noFill/>
          <a:ln w="12700">
            <a:noFill/>
            <a:miter lim="800000"/>
            <a:headEnd/>
            <a:tailEnd/>
          </a:ln>
          <a:effectLst/>
        </p:spPr>
        <p:txBody>
          <a:bodyPr vert="horz" wrap="square" lIns="93489" tIns="45133" rIns="93489" bIns="451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15392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5"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latin typeface="Times New Roman" charset="0"/>
                <a:ea typeface="ＭＳ Ｐゴシック" charset="0"/>
                <a:cs typeface="ＭＳ Ｐゴシック" charset="0"/>
              </a:rPr>
              <a:t>A&amp;B: these lines support multiple teams looking at the impact of the 2015 fires on tundra, carbon fluxes and wildlife. Ground penetrating radar measurements will be acquired over select ground sites here</a:t>
            </a:r>
          </a:p>
          <a:p>
            <a:r>
              <a:rPr lang="en-US" baseline="0" dirty="0" smtClean="0">
                <a:latin typeface="Times New Roman" charset="0"/>
                <a:ea typeface="ＭＳ Ｐゴシック" charset="0"/>
                <a:cs typeface="ＭＳ Ｐゴシック" charset="0"/>
              </a:rPr>
              <a:t>C. UAVSAR imagery will help characterize coastal </a:t>
            </a:r>
            <a:r>
              <a:rPr lang="en-US" baseline="0" dirty="0" err="1" smtClean="0">
                <a:latin typeface="Times New Roman" charset="0"/>
                <a:ea typeface="ＭＳ Ｐゴシック" charset="0"/>
                <a:cs typeface="ＭＳ Ｐゴシック" charset="0"/>
              </a:rPr>
              <a:t>weltands</a:t>
            </a:r>
            <a:r>
              <a:rPr lang="en-US" baseline="0" dirty="0" smtClean="0">
                <a:latin typeface="Times New Roman" charset="0"/>
                <a:ea typeface="ＭＳ Ｐゴシック" charset="0"/>
                <a:cs typeface="ＭＳ Ｐゴシック" charset="0"/>
              </a:rPr>
              <a:t> and critical waterfowl areas of the YK Delta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L-band and P-band</a:t>
            </a:r>
            <a:r>
              <a:rPr lang="en-US" baseline="0" dirty="0" smtClean="0"/>
              <a:t> composites acquired over burned tundra in the YK Delta. </a:t>
            </a:r>
            <a:r>
              <a:rPr lang="en-US" dirty="0" smtClean="0"/>
              <a:t>P-band</a:t>
            </a:r>
            <a:r>
              <a:rPr lang="en-US" baseline="0" dirty="0" smtClean="0"/>
              <a:t> data acquired on 5/27/17</a:t>
            </a:r>
            <a:endParaRPr lang="en-US" dirty="0" smtClean="0"/>
          </a:p>
          <a:p>
            <a:pPr algn="l"/>
            <a:r>
              <a:rPr lang="en-US" dirty="0" smtClean="0"/>
              <a:t>Note the wider L-band swaths</a:t>
            </a:r>
            <a:r>
              <a:rPr lang="en-US" baseline="0" dirty="0" smtClean="0"/>
              <a:t> and possible changes in soil moisture in the lower half of the frame compared to the May 27 acquisitions</a:t>
            </a:r>
            <a:endParaRPr lang="en-US" dirty="0"/>
          </a:p>
        </p:txBody>
      </p:sp>
    </p:spTree>
    <p:extLst>
      <p:ext uri="{BB962C8B-B14F-4D97-AF65-F5344CB8AC3E}">
        <p14:creationId xmlns:p14="http://schemas.microsoft.com/office/powerpoint/2010/main" val="3172038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 wetlands images from</a:t>
            </a:r>
            <a:r>
              <a:rPr lang="en-US" baseline="0" dirty="0" smtClean="0"/>
              <a:t> </a:t>
            </a:r>
            <a:r>
              <a:rPr lang="en-US" b="1" baseline="0" dirty="0" smtClean="0"/>
              <a:t>LEFT</a:t>
            </a:r>
            <a:r>
              <a:rPr lang="en-US" baseline="0" dirty="0" smtClean="0"/>
              <a:t>: the </a:t>
            </a:r>
            <a:r>
              <a:rPr lang="en-US" baseline="0" dirty="0" err="1" smtClean="0"/>
              <a:t>Innoko</a:t>
            </a:r>
            <a:r>
              <a:rPr lang="en-US" baseline="0" dirty="0" smtClean="0"/>
              <a:t> NWR and </a:t>
            </a:r>
            <a:r>
              <a:rPr lang="en-US" b="1" baseline="0" dirty="0" smtClean="0"/>
              <a:t>RIGHT</a:t>
            </a:r>
            <a:r>
              <a:rPr lang="en-US" baseline="0" dirty="0" smtClean="0"/>
              <a:t>: the Delta Junction area.</a:t>
            </a:r>
          </a:p>
          <a:p>
            <a:r>
              <a:rPr lang="en-US" baseline="0" dirty="0" err="1" smtClean="0"/>
              <a:t>Innoko</a:t>
            </a:r>
            <a:r>
              <a:rPr lang="en-US" baseline="0" dirty="0" smtClean="0"/>
              <a:t> – the meandering </a:t>
            </a:r>
            <a:r>
              <a:rPr lang="en-US" baseline="0" dirty="0" err="1" smtClean="0"/>
              <a:t>Innoko</a:t>
            </a:r>
            <a:r>
              <a:rPr lang="en-US" baseline="0" dirty="0" smtClean="0"/>
              <a:t> River and its large numbers of oxbow lakes emphasize the very flat nature of this wetland complex</a:t>
            </a:r>
          </a:p>
          <a:p>
            <a:r>
              <a:rPr lang="en-US" baseline="0" dirty="0" smtClean="0"/>
              <a:t>Delta Junction – </a:t>
            </a:r>
            <a:r>
              <a:rPr lang="en-US" baseline="0" smtClean="0"/>
              <a:t>an interconnected </a:t>
            </a:r>
            <a:r>
              <a:rPr lang="en-US" baseline="0" dirty="0" smtClean="0"/>
              <a:t>complex of small ponds and streams in the drainage basin of a larger lake</a:t>
            </a:r>
            <a:endParaRPr lang="en-US" dirty="0"/>
          </a:p>
        </p:txBody>
      </p:sp>
    </p:spTree>
    <p:extLst>
      <p:ext uri="{BB962C8B-B14F-4D97-AF65-F5344CB8AC3E}">
        <p14:creationId xmlns:p14="http://schemas.microsoft.com/office/powerpoint/2010/main" val="93743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Yukon Delta NWR near</a:t>
            </a:r>
            <a:r>
              <a:rPr lang="en-US" baseline="0" dirty="0" smtClean="0"/>
              <a:t> Bethel, AK</a:t>
            </a:r>
            <a:endParaRPr lang="en-US" dirty="0"/>
          </a:p>
        </p:txBody>
      </p:sp>
    </p:spTree>
    <p:extLst>
      <p:ext uri="{BB962C8B-B14F-4D97-AF65-F5344CB8AC3E}">
        <p14:creationId xmlns:p14="http://schemas.microsoft.com/office/powerpoint/2010/main" val="123613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Yukon Delta NWR near</a:t>
            </a:r>
            <a:r>
              <a:rPr lang="en-US" baseline="0" dirty="0" smtClean="0"/>
              <a:t> Bethel, AK</a:t>
            </a:r>
            <a:endParaRPr lang="en-US" dirty="0"/>
          </a:p>
        </p:txBody>
      </p:sp>
    </p:spTree>
    <p:extLst>
      <p:ext uri="{BB962C8B-B14F-4D97-AF65-F5344CB8AC3E}">
        <p14:creationId xmlns:p14="http://schemas.microsoft.com/office/powerpoint/2010/main" val="123613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Yukon Delta </a:t>
            </a:r>
            <a:r>
              <a:rPr lang="en-US" smtClean="0"/>
              <a:t>NWR near</a:t>
            </a:r>
            <a:r>
              <a:rPr lang="en-US" baseline="0" smtClean="0"/>
              <a:t> Bethel, AK</a:t>
            </a:r>
            <a:endParaRPr lang="en-US" dirty="0"/>
          </a:p>
        </p:txBody>
      </p:sp>
    </p:spTree>
    <p:extLst>
      <p:ext uri="{BB962C8B-B14F-4D97-AF65-F5344CB8AC3E}">
        <p14:creationId xmlns:p14="http://schemas.microsoft.com/office/powerpoint/2010/main" val="123613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5"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1"/>
          <p:cNvSpPr>
            <a:spLocks noChangeArrowheads="1"/>
          </p:cNvSpPr>
          <p:nvPr/>
        </p:nvSpPr>
        <p:spPr bwMode="auto">
          <a:xfrm>
            <a:off x="0" y="0"/>
            <a:ext cx="8686800" cy="6400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Line 5"/>
          <p:cNvSpPr>
            <a:spLocks noChangeShapeType="1"/>
          </p:cNvSpPr>
          <p:nvPr/>
        </p:nvSpPr>
        <p:spPr bwMode="auto">
          <a:xfrm>
            <a:off x="61913" y="990600"/>
            <a:ext cx="8567737" cy="0"/>
          </a:xfrm>
          <a:prstGeom prst="line">
            <a:avLst/>
          </a:prstGeom>
          <a:noFill/>
          <a:ln w="57150" cmpd="thinThick">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8"/>
          <p:cNvSpPr>
            <a:spLocks noChangeShapeType="1"/>
          </p:cNvSpPr>
          <p:nvPr userDrawn="1"/>
        </p:nvSpPr>
        <p:spPr bwMode="auto">
          <a:xfrm>
            <a:off x="0" y="5791200"/>
            <a:ext cx="8686800" cy="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 name="Object 3"/>
          <p:cNvGraphicFramePr>
            <a:graphicFrameLocks noChangeAspect="1"/>
          </p:cNvGraphicFramePr>
          <p:nvPr userDrawn="1"/>
        </p:nvGraphicFramePr>
        <p:xfrm>
          <a:off x="76200" y="63500"/>
          <a:ext cx="687388" cy="622300"/>
        </p:xfrm>
        <a:graphic>
          <a:graphicData uri="http://schemas.openxmlformats.org/presentationml/2006/ole">
            <mc:AlternateContent xmlns:mc="http://schemas.openxmlformats.org/markup-compatibility/2006">
              <mc:Choice xmlns:v="urn:schemas-microsoft-com:vml" Requires="v">
                <p:oleObj spid="_x0000_s31868" name="Photo Editor Photo" r:id="rId3" imgW="1523810" imgH="1380952" progId="MSPhotoEd.3">
                  <p:embed/>
                </p:oleObj>
              </mc:Choice>
              <mc:Fallback>
                <p:oleObj name="Photo Editor Photo" r:id="rId3" imgW="1523810" imgH="13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3500"/>
                        <a:ext cx="68738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Rectangle 40"/>
          <p:cNvSpPr>
            <a:spLocks noChangeArrowheads="1"/>
          </p:cNvSpPr>
          <p:nvPr userDrawn="1"/>
        </p:nvSpPr>
        <p:spPr bwMode="auto">
          <a:xfrm>
            <a:off x="609600" y="1524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pPr algn="l"/>
            <a:r>
              <a:rPr lang="en-US" sz="1000">
                <a:solidFill>
                  <a:schemeClr val="accent2"/>
                </a:solidFill>
                <a:latin typeface="Helvetica" charset="0"/>
              </a:rPr>
              <a:t>National Aeronautics and Space Administration</a:t>
            </a:r>
          </a:p>
          <a:p>
            <a:pPr algn="l"/>
            <a:r>
              <a:rPr lang="en-US" sz="1000" b="1">
                <a:solidFill>
                  <a:schemeClr val="accent2"/>
                </a:solidFill>
                <a:latin typeface="Helvetica" charset="0"/>
              </a:rPr>
              <a:t>Jet Propulsion Laboratory</a:t>
            </a:r>
          </a:p>
          <a:p>
            <a:pPr algn="l"/>
            <a:r>
              <a:rPr lang="en-US" sz="1000" b="1">
                <a:solidFill>
                  <a:schemeClr val="accent2"/>
                </a:solidFill>
                <a:latin typeface="Helvetica" charset="0"/>
              </a:rPr>
              <a:t>California Institute of Technology</a:t>
            </a:r>
          </a:p>
        </p:txBody>
      </p:sp>
      <p:pic>
        <p:nvPicPr>
          <p:cNvPr id="8" name="Picture 71"/>
          <p:cNvPicPr>
            <a:picLocks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7554913" y="5943600"/>
            <a:ext cx="979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1"/>
          <p:cNvSpPr>
            <a:spLocks noChangeArrowheads="1"/>
          </p:cNvSpPr>
          <p:nvPr userDrawn="1"/>
        </p:nvSpPr>
        <p:spPr bwMode="auto">
          <a:xfrm>
            <a:off x="152400" y="6011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pPr algn="l"/>
            <a:r>
              <a:rPr lang="en-US" sz="1000" b="1">
                <a:solidFill>
                  <a:schemeClr val="accent2"/>
                </a:solidFill>
                <a:latin typeface="Helvetica" charset="0"/>
              </a:rPr>
              <a:t>JPL Proprietary Information</a:t>
            </a:r>
          </a:p>
        </p:txBody>
      </p:sp>
      <p:sp>
        <p:nvSpPr>
          <p:cNvPr id="134210" name="Rectangle 66"/>
          <p:cNvSpPr>
            <a:spLocks noGrp="1" noChangeArrowheads="1"/>
          </p:cNvSpPr>
          <p:nvPr>
            <p:ph type="ctrTitle" sz="quarter"/>
          </p:nvPr>
        </p:nvSpPr>
        <p:spPr>
          <a:xfrm>
            <a:off x="2622550" y="309563"/>
            <a:ext cx="5105400" cy="762000"/>
          </a:xfrm>
          <a:prstGeom prst="rect">
            <a:avLst/>
          </a:prstGeom>
        </p:spPr>
        <p:txBody>
          <a:bodyPr/>
          <a:lstStyle>
            <a:lvl1pPr>
              <a:defRPr sz="1200" b="0"/>
            </a:lvl1pPr>
          </a:lstStyle>
          <a:p>
            <a:r>
              <a:rPr lang="en-US"/>
              <a:t>Click to edit Master title style</a:t>
            </a:r>
          </a:p>
        </p:txBody>
      </p:sp>
      <p:sp>
        <p:nvSpPr>
          <p:cNvPr id="2" name="Rectangle 1"/>
          <p:cNvSpPr/>
          <p:nvPr userDrawn="1"/>
        </p:nvSpPr>
        <p:spPr>
          <a:xfrm rot="18900000">
            <a:off x="1915415" y="2797054"/>
            <a:ext cx="5753660" cy="1200329"/>
          </a:xfrm>
          <a:prstGeom prst="rect">
            <a:avLst/>
          </a:prstGeom>
          <a:noFill/>
        </p:spPr>
        <p:txBody>
          <a:bodyPr wrap="square" lIns="91440" tIns="45720" rIns="91440" bIns="45720">
            <a:spAutoFit/>
          </a:bodyPr>
          <a:lstStyle/>
          <a:p>
            <a:pPr algn="ctr"/>
            <a:r>
              <a:rPr lang="en-US"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Preliminary</a:t>
            </a:r>
            <a:endPar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514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1288"/>
            <a:ext cx="4948237" cy="620712"/>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93838"/>
            <a:ext cx="7816850" cy="42243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243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613" y="325438"/>
            <a:ext cx="1954212" cy="539273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325438"/>
            <a:ext cx="5710238" cy="53927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85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67"/>
          <p:cNvSpPr>
            <a:spLocks noGrp="1" noChangeArrowheads="1"/>
          </p:cNvSpPr>
          <p:nvPr>
            <p:ph type="title"/>
          </p:nvPr>
        </p:nvSpPr>
        <p:spPr bwMode="auto">
          <a:xfrm>
            <a:off x="1066801" y="141288"/>
            <a:ext cx="6400800" cy="620712"/>
          </a:xfrm>
          <a:prstGeom prst="rect">
            <a:avLst/>
          </a:prstGeom>
          <a:noFill/>
          <a:ln w="9525">
            <a:noFill/>
            <a:miter lim="800000"/>
            <a:headEnd/>
            <a:tailEnd/>
          </a:ln>
        </p:spPr>
        <p:txBody>
          <a:bodyPr/>
          <a:lstStyle/>
          <a:p>
            <a:pPr lvl="0"/>
            <a:r>
              <a:rPr lang="en-US" dirty="0"/>
              <a:t>Click to edit Master title style</a:t>
            </a:r>
          </a:p>
        </p:txBody>
      </p:sp>
      <p:sp>
        <p:nvSpPr>
          <p:cNvPr id="5" name="Content Placeholder 2"/>
          <p:cNvSpPr>
            <a:spLocks noGrp="1"/>
          </p:cNvSpPr>
          <p:nvPr>
            <p:ph idx="1"/>
          </p:nvPr>
        </p:nvSpPr>
        <p:spPr>
          <a:xfrm>
            <a:off x="457200" y="1143000"/>
            <a:ext cx="7816850" cy="4224337"/>
          </a:xfrm>
          <a:prstGeom prst="rect">
            <a:avLst/>
          </a:prstGeom>
        </p:spPr>
        <p:txBody>
          <a:bodyPr vert="horz"/>
          <a:lstStyle>
            <a:lvl1pPr marL="228600" indent="-228600">
              <a:defRPr sz="2000">
                <a:latin typeface="Arial"/>
                <a:cs typeface="Arial"/>
              </a:defRPr>
            </a:lvl1pPr>
            <a:lvl2pPr marL="457200" indent="-228600">
              <a:defRPr sz="2000">
                <a:latin typeface="Arial"/>
                <a:cs typeface="Arial"/>
              </a:defRPr>
            </a:lvl2pPr>
            <a:lvl3pPr marL="688975" indent="-215900">
              <a:defRPr sz="1800">
                <a:latin typeface="Arial"/>
                <a:cs typeface="Arial"/>
              </a:defRPr>
            </a:lvl3pPr>
            <a:lvl4pPr marL="974725" indent="-214313">
              <a:defRPr sz="1800">
                <a:latin typeface="Arial"/>
                <a:cs typeface="Arial"/>
              </a:defRPr>
            </a:lvl4pPr>
            <a:lvl5pPr marL="1203325" indent="-215900">
              <a:defRPr sz="18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908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113213"/>
            <a:ext cx="7383463" cy="1271587"/>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713038"/>
            <a:ext cx="7383463" cy="14001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734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1288"/>
            <a:ext cx="4948237" cy="62071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34975" y="1493838"/>
            <a:ext cx="3832225" cy="4224337"/>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93838"/>
            <a:ext cx="3832225" cy="4224337"/>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470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975" y="255588"/>
            <a:ext cx="7816850" cy="1066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975" y="1433513"/>
            <a:ext cx="3836988" cy="5969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975" y="2030413"/>
            <a:ext cx="3836988" cy="3687762"/>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3250" y="1433513"/>
            <a:ext cx="3838575" cy="5969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3250" y="2030413"/>
            <a:ext cx="3838575" cy="3687762"/>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45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7"/>
          <p:cNvSpPr>
            <a:spLocks noGrp="1" noChangeArrowheads="1"/>
          </p:cNvSpPr>
          <p:nvPr>
            <p:ph type="title"/>
          </p:nvPr>
        </p:nvSpPr>
        <p:spPr bwMode="auto">
          <a:xfrm>
            <a:off x="1066801" y="141288"/>
            <a:ext cx="6400800" cy="620712"/>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3334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30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975" y="255588"/>
            <a:ext cx="2857500" cy="1084262"/>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5663" y="255588"/>
            <a:ext cx="4856162" cy="54625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975" y="1339850"/>
            <a:ext cx="2857500" cy="43783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737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3388" y="4479925"/>
            <a:ext cx="5211762" cy="53022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3388" y="571500"/>
            <a:ext cx="5211762" cy="3840163"/>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03388" y="5010150"/>
            <a:ext cx="5211762" cy="750888"/>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3637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686800" cy="6400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 name="Line 14"/>
          <p:cNvSpPr>
            <a:spLocks noChangeShapeType="1"/>
          </p:cNvSpPr>
          <p:nvPr/>
        </p:nvSpPr>
        <p:spPr bwMode="auto">
          <a:xfrm>
            <a:off x="0" y="5943600"/>
            <a:ext cx="8686800" cy="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22"/>
          <p:cNvSpPr>
            <a:spLocks noChangeShapeType="1"/>
          </p:cNvSpPr>
          <p:nvPr/>
        </p:nvSpPr>
        <p:spPr bwMode="auto">
          <a:xfrm>
            <a:off x="0" y="914400"/>
            <a:ext cx="8686800" cy="0"/>
          </a:xfrm>
          <a:prstGeom prst="line">
            <a:avLst/>
          </a:prstGeom>
          <a:noFill/>
          <a:ln w="57150" cmpd="thinThick">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9" name="Object 2"/>
          <p:cNvGraphicFramePr>
            <a:graphicFrameLocks noChangeAspect="1"/>
          </p:cNvGraphicFramePr>
          <p:nvPr/>
        </p:nvGraphicFramePr>
        <p:xfrm>
          <a:off x="52388" y="95250"/>
          <a:ext cx="938212" cy="766763"/>
        </p:xfrm>
        <a:graphic>
          <a:graphicData uri="http://schemas.openxmlformats.org/presentationml/2006/ole">
            <mc:AlternateContent xmlns:mc="http://schemas.openxmlformats.org/markup-compatibility/2006">
              <mc:Choice xmlns:v="urn:schemas-microsoft-com:vml" Requires="v">
                <p:oleObj spid="_x0000_s1164" name="Photo Editor Photo" r:id="rId14" imgW="1523810" imgH="1380952" progId="MSPhotoEd.3">
                  <p:embed/>
                </p:oleObj>
              </mc:Choice>
              <mc:Fallback>
                <p:oleObj name="Photo Editor Photo" r:id="rId14" imgW="1523810" imgH="1380952" progId="MSPhotoEd.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l="6001" t="11919" r="6001" b="8607"/>
                      <a:stretch>
                        <a:fillRect/>
                      </a:stretch>
                    </p:blipFill>
                    <p:spPr bwMode="auto">
                      <a:xfrm>
                        <a:off x="52388" y="95250"/>
                        <a:ext cx="938212"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30" name="Rectangle 67"/>
          <p:cNvSpPr>
            <a:spLocks noGrp="1" noChangeArrowheads="1"/>
          </p:cNvSpPr>
          <p:nvPr>
            <p:ph type="title"/>
          </p:nvPr>
        </p:nvSpPr>
        <p:spPr bwMode="auto">
          <a:xfrm>
            <a:off x="1066800" y="141288"/>
            <a:ext cx="5580856"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8" name="TextBox 17"/>
          <p:cNvSpPr txBox="1"/>
          <p:nvPr/>
        </p:nvSpPr>
        <p:spPr>
          <a:xfrm>
            <a:off x="7656513" y="533400"/>
            <a:ext cx="898525" cy="338138"/>
          </a:xfrm>
          <a:prstGeom prst="rect">
            <a:avLst/>
          </a:prstGeom>
          <a:noFill/>
        </p:spPr>
        <p:txBody>
          <a:bodyPr wrap="none">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defRPr/>
            </a:pPr>
            <a:r>
              <a:rPr lang="en-US" sz="1600" b="1" smtClean="0">
                <a:solidFill>
                  <a:schemeClr val="bg1"/>
                </a:solidFill>
              </a:rPr>
              <a:t>CARVE</a:t>
            </a:r>
            <a:endParaRPr lang="en-US" b="1" smtClean="0">
              <a:solidFill>
                <a:schemeClr val="bg1"/>
              </a:solidFill>
            </a:endParaRPr>
          </a:p>
        </p:txBody>
      </p:sp>
      <p:sp>
        <p:nvSpPr>
          <p:cNvPr id="19" name="Text Box 53"/>
          <p:cNvSpPr txBox="1">
            <a:spLocks noChangeArrowheads="1"/>
          </p:cNvSpPr>
          <p:nvPr/>
        </p:nvSpPr>
        <p:spPr bwMode="auto">
          <a:xfrm>
            <a:off x="2514600" y="5962650"/>
            <a:ext cx="3671888" cy="352425"/>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b="1" dirty="0" smtClean="0"/>
              <a:t>                                          </a:t>
            </a:r>
            <a:fld id="{31D23DA1-B6CF-ED46-A207-3CA7A46DEF5F}" type="slidenum">
              <a:rPr lang="en-US" sz="1000" b="1" smtClean="0"/>
              <a:pPr>
                <a:lnSpc>
                  <a:spcPts val="1000"/>
                </a:lnSpc>
                <a:defRPr/>
              </a:pPr>
              <a:t>‹#›</a:t>
            </a:fld>
            <a:r>
              <a:rPr lang="en-US" sz="1000" b="1" dirty="0" smtClean="0"/>
              <a:t>                                           </a:t>
            </a:r>
          </a:p>
          <a:p>
            <a:pPr>
              <a:lnSpc>
                <a:spcPts val="1000"/>
              </a:lnSpc>
              <a:defRPr/>
            </a:pPr>
            <a:r>
              <a:rPr lang="en-US" sz="1000" b="1" dirty="0" smtClean="0">
                <a:solidFill>
                  <a:srgbClr val="0000FF"/>
                </a:solidFill>
              </a:rPr>
              <a:t>Arctic Boreal Vulnerability Experiment</a:t>
            </a:r>
          </a:p>
        </p:txBody>
      </p:sp>
      <p:sp>
        <p:nvSpPr>
          <p:cNvPr id="20" name="Text Box 76"/>
          <p:cNvSpPr txBox="1">
            <a:spLocks noChangeArrowheads="1"/>
          </p:cNvSpPr>
          <p:nvPr/>
        </p:nvSpPr>
        <p:spPr bwMode="auto">
          <a:xfrm>
            <a:off x="6236593" y="6026444"/>
            <a:ext cx="2427287" cy="224836"/>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dirty="0" smtClean="0"/>
              <a:t>UAVSAR Campaign #1/June 2017</a:t>
            </a:r>
          </a:p>
        </p:txBody>
      </p:sp>
      <p:sp>
        <p:nvSpPr>
          <p:cNvPr id="21" name="Text Box 76"/>
          <p:cNvSpPr txBox="1">
            <a:spLocks noChangeArrowheads="1"/>
          </p:cNvSpPr>
          <p:nvPr/>
        </p:nvSpPr>
        <p:spPr bwMode="auto">
          <a:xfrm>
            <a:off x="0" y="6026150"/>
            <a:ext cx="2514600" cy="225425"/>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dirty="0" smtClean="0"/>
              <a:t>2017 ABoVE Airborne Campaign</a:t>
            </a:r>
          </a:p>
        </p:txBody>
      </p:sp>
      <p:pic>
        <p:nvPicPr>
          <p:cNvPr id="4" name="Picture 3" descr="ABoVE_Logo_large_blue.jp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599836" y="79921"/>
            <a:ext cx="2018029" cy="779941"/>
          </a:xfrm>
          <a:prstGeom prst="rect">
            <a:avLst/>
          </a:prstGeom>
        </p:spPr>
      </p:pic>
    </p:spTree>
  </p:cSld>
  <p:clrMap bg1="lt1" tx1="dk1" bg2="lt2" tx2="dk2" accent1="accent1" accent2="accent2" accent3="accent3" accent4="accent4" accent5="accent5" accent6="accent6" hlink="hlink" folHlink="folHlink"/>
  <p:sldLayoutIdLst>
    <p:sldLayoutId id="2147484035"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iming>
    <p:tnLst>
      <p:par>
        <p:cTn xmlns:p14="http://schemas.microsoft.com/office/powerpoint/2010/main" id="1" dur="indefinite" restart="never" nodeType="tmRoot"/>
      </p:par>
    </p:tnLst>
  </p:timing>
  <p:txStyles>
    <p:titleStyle>
      <a:lvl1pPr algn="ctr" defTabSz="862013" rtl="0" eaLnBrk="0" fontAlgn="base" hangingPunct="0">
        <a:spcBef>
          <a:spcPct val="0"/>
        </a:spcBef>
        <a:spcAft>
          <a:spcPct val="0"/>
        </a:spcAft>
        <a:defRPr sz="2400" b="1">
          <a:solidFill>
            <a:srgbClr val="0000FF"/>
          </a:solidFill>
          <a:latin typeface="+mj-lt"/>
          <a:ea typeface="ＭＳ Ｐゴシック" pitchFamily="-110" charset="-128"/>
          <a:cs typeface="ＭＳ Ｐゴシック" pitchFamily="-110" charset="-128"/>
        </a:defRPr>
      </a:lvl1pPr>
      <a:lvl2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2pPr>
      <a:lvl3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3pPr>
      <a:lvl4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4pPr>
      <a:lvl5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5pPr>
      <a:lvl6pPr marL="457200" algn="ctr" defTabSz="862013" rtl="0" eaLnBrk="0" fontAlgn="base" hangingPunct="0">
        <a:spcBef>
          <a:spcPct val="0"/>
        </a:spcBef>
        <a:spcAft>
          <a:spcPct val="0"/>
        </a:spcAft>
        <a:defRPr sz="2400" b="1">
          <a:solidFill>
            <a:schemeClr val="tx2"/>
          </a:solidFill>
          <a:latin typeface="Arial" pitchFamily="25" charset="0"/>
        </a:defRPr>
      </a:lvl6pPr>
      <a:lvl7pPr marL="914400" algn="ctr" defTabSz="862013" rtl="0" eaLnBrk="0" fontAlgn="base" hangingPunct="0">
        <a:spcBef>
          <a:spcPct val="0"/>
        </a:spcBef>
        <a:spcAft>
          <a:spcPct val="0"/>
        </a:spcAft>
        <a:defRPr sz="2400" b="1">
          <a:solidFill>
            <a:schemeClr val="tx2"/>
          </a:solidFill>
          <a:latin typeface="Arial" pitchFamily="25" charset="0"/>
        </a:defRPr>
      </a:lvl7pPr>
      <a:lvl8pPr marL="1371600" algn="ctr" defTabSz="862013" rtl="0" eaLnBrk="0" fontAlgn="base" hangingPunct="0">
        <a:spcBef>
          <a:spcPct val="0"/>
        </a:spcBef>
        <a:spcAft>
          <a:spcPct val="0"/>
        </a:spcAft>
        <a:defRPr sz="2400" b="1">
          <a:solidFill>
            <a:schemeClr val="tx2"/>
          </a:solidFill>
          <a:latin typeface="Arial" pitchFamily="25" charset="0"/>
        </a:defRPr>
      </a:lvl8pPr>
      <a:lvl9pPr marL="1828800" algn="ctr" defTabSz="862013" rtl="0" eaLnBrk="0" fontAlgn="base" hangingPunct="0">
        <a:spcBef>
          <a:spcPct val="0"/>
        </a:spcBef>
        <a:spcAft>
          <a:spcPct val="0"/>
        </a:spcAft>
        <a:defRPr sz="2400" b="1">
          <a:solidFill>
            <a:schemeClr val="tx2"/>
          </a:solidFill>
          <a:latin typeface="Arial" pitchFamily="25" charset="0"/>
        </a:defRPr>
      </a:lvl9pPr>
    </p:titleStyle>
    <p:bodyStyle>
      <a:lvl1pPr marL="323850" indent="-323850" algn="l" defTabSz="862013" rtl="0" eaLnBrk="0" fontAlgn="base" hangingPunct="0">
        <a:spcBef>
          <a:spcPct val="20000"/>
        </a:spcBef>
        <a:spcAft>
          <a:spcPct val="0"/>
        </a:spcAft>
        <a:buSzPct val="100000"/>
        <a:buChar char="•"/>
        <a:defRPr sz="3000">
          <a:solidFill>
            <a:schemeClr val="tx1"/>
          </a:solidFill>
          <a:latin typeface="+mn-lt"/>
          <a:ea typeface="ＭＳ Ｐゴシック" pitchFamily="-110" charset="-128"/>
          <a:cs typeface="ＭＳ Ｐゴシック" pitchFamily="-110" charset="-128"/>
        </a:defRPr>
      </a:lvl1pPr>
      <a:lvl2pPr marL="700088" indent="-242888" algn="l" defTabSz="862013" rtl="0" eaLnBrk="0" fontAlgn="base" hangingPunct="0">
        <a:spcBef>
          <a:spcPct val="20000"/>
        </a:spcBef>
        <a:spcAft>
          <a:spcPct val="0"/>
        </a:spcAft>
        <a:buSzPct val="100000"/>
        <a:buChar char="–"/>
        <a:defRPr sz="2600">
          <a:solidFill>
            <a:schemeClr val="tx1"/>
          </a:solidFill>
          <a:latin typeface="+mn-lt"/>
          <a:ea typeface="ＭＳ Ｐゴシック" pitchFamily="25" charset="-128"/>
        </a:defRPr>
      </a:lvl2pPr>
      <a:lvl3pPr marL="1077913" indent="-215900" algn="l" defTabSz="862013" rtl="0" eaLnBrk="0" fontAlgn="base" hangingPunct="0">
        <a:spcBef>
          <a:spcPct val="20000"/>
        </a:spcBef>
        <a:spcAft>
          <a:spcPct val="0"/>
        </a:spcAft>
        <a:buSzPct val="100000"/>
        <a:buChar char="•"/>
        <a:defRPr sz="2300">
          <a:solidFill>
            <a:schemeClr val="tx1"/>
          </a:solidFill>
          <a:latin typeface="+mn-lt"/>
          <a:ea typeface="ＭＳ Ｐゴシック" pitchFamily="25" charset="-128"/>
        </a:defRPr>
      </a:lvl3pPr>
      <a:lvl4pPr marL="1508125" indent="-214313"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4pPr>
      <a:lvl5pPr marL="19399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5pPr>
      <a:lvl6pPr marL="23971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6pPr>
      <a:lvl7pPr marL="28543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7pPr>
      <a:lvl8pPr marL="33115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8pPr>
      <a:lvl9pPr marL="37687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urldefense.proofpoint.com/v2/url?u=https-3A__uavsar.jpl.nasa.gov_cgi-2Dbin_report.pl-3FplanID-3DPLAN-5F1140-5Fv02-23summary&amp;d=DwMGaQ&amp;c=clK7kQUTWtAVEOVIgvi0NU5BOUHhpN0H8p7CSfnc_gI&amp;r=IZ9D3KSt3mY_yADySVTGDA&amp;m=xJkrmg5ZmI1PbrAY8T92H66E6CbSz-ooXNB6lEz3zzc&amp;s=nYR0hy1OnnVhTc3BFtvdoQINUCb5dKHtS3BxkXRpkSQ&amp;e="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96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8686800" cy="6400800"/>
          </a:xfrm>
          <a:prstGeom prst="rect">
            <a:avLst/>
          </a:prstGeom>
        </p:spPr>
      </p:pic>
      <p:sp>
        <p:nvSpPr>
          <p:cNvPr id="5124" name="Rectangle 2"/>
          <p:cNvSpPr txBox="1">
            <a:spLocks noChangeArrowheads="1"/>
          </p:cNvSpPr>
          <p:nvPr/>
        </p:nvSpPr>
        <p:spPr bwMode="auto">
          <a:xfrm>
            <a:off x="-21655" y="0"/>
            <a:ext cx="870845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000">
                <a:solidFill>
                  <a:schemeClr val="tx1"/>
                </a:solidFill>
                <a:latin typeface="Arial" charset="0"/>
                <a:ea typeface="ＭＳ Ｐゴシック" charset="0"/>
                <a:cs typeface="ＭＳ Ｐゴシック" charset="0"/>
              </a:defRPr>
            </a:lvl1pPr>
            <a:lvl2pPr marL="742950" indent="-285750" defTabSz="457200">
              <a:defRPr sz="2000">
                <a:solidFill>
                  <a:schemeClr val="tx1"/>
                </a:solidFill>
                <a:latin typeface="Arial" charset="0"/>
                <a:ea typeface="ＭＳ Ｐゴシック" charset="0"/>
              </a:defRPr>
            </a:lvl2pPr>
            <a:lvl3pPr marL="1143000" indent="-228600" defTabSz="457200">
              <a:defRPr sz="2000">
                <a:solidFill>
                  <a:schemeClr val="tx1"/>
                </a:solidFill>
                <a:latin typeface="Arial" charset="0"/>
                <a:ea typeface="ＭＳ Ｐゴシック" charset="0"/>
              </a:defRPr>
            </a:lvl3pPr>
            <a:lvl4pPr marL="1600200" indent="-228600" defTabSz="457200">
              <a:defRPr sz="2000">
                <a:solidFill>
                  <a:schemeClr val="tx1"/>
                </a:solidFill>
                <a:latin typeface="Arial" charset="0"/>
                <a:ea typeface="ＭＳ Ｐゴシック" charset="0"/>
              </a:defRPr>
            </a:lvl4pPr>
            <a:lvl5pPr marL="2057400" indent="-228600" defTabSz="45720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b="1" dirty="0" smtClean="0"/>
              <a:t>Arctic Boreal</a:t>
            </a:r>
            <a:r>
              <a:rPr lang="en-US" sz="2400" b="1" dirty="0"/>
              <a:t> </a:t>
            </a:r>
            <a:r>
              <a:rPr lang="en-US" sz="2400" b="1" dirty="0" smtClean="0"/>
              <a:t>Vulnerability Experiment (ABoVE)</a:t>
            </a:r>
            <a:endParaRPr lang="en-US" sz="2400" b="1" dirty="0"/>
          </a:p>
          <a:p>
            <a:pPr eaLnBrk="1" hangingPunct="1"/>
            <a:r>
              <a:rPr lang="en-US" sz="2400" b="1" dirty="0" smtClean="0">
                <a:solidFill>
                  <a:srgbClr val="000000"/>
                </a:solidFill>
              </a:rPr>
              <a:t>2017 ABoVE Airborne Campaign</a:t>
            </a:r>
          </a:p>
          <a:p>
            <a:pPr eaLnBrk="1" hangingPunct="1"/>
            <a:endParaRPr lang="en-US" sz="2400" b="1" dirty="0" smtClean="0">
              <a:solidFill>
                <a:schemeClr val="bg1"/>
              </a:solidFill>
            </a:endParaRPr>
          </a:p>
          <a:p>
            <a:pPr eaLnBrk="1" hangingPunct="1"/>
            <a:endParaRPr lang="en-US" sz="2400" b="1" dirty="0" smtClean="0">
              <a:solidFill>
                <a:schemeClr val="bg1"/>
              </a:solidFill>
            </a:endParaRPr>
          </a:p>
          <a:p>
            <a:pPr eaLnBrk="1" hangingPunct="1"/>
            <a:r>
              <a:rPr lang="en-US" sz="2400" b="1" dirty="0" smtClean="0"/>
              <a:t>17 June 2017 (DOY  168) </a:t>
            </a:r>
          </a:p>
          <a:p>
            <a:pPr eaLnBrk="1" hangingPunct="1"/>
            <a:r>
              <a:rPr lang="en-US" sz="2400" b="1" dirty="0" smtClean="0"/>
              <a:t>UAVSAR: Yukon-</a:t>
            </a:r>
            <a:r>
              <a:rPr lang="en-US" sz="2400" b="1" dirty="0" err="1" smtClean="0"/>
              <a:t>Kuskowim</a:t>
            </a:r>
            <a:r>
              <a:rPr lang="en-US" sz="2400" b="1" dirty="0" smtClean="0"/>
              <a:t> Delta</a:t>
            </a:r>
            <a:endParaRPr lang="en-US" b="1" dirty="0" smtClean="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endParaRPr lang="en-US" b="1" dirty="0" smtClean="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r>
              <a:rPr lang="en-US" b="1" dirty="0" smtClean="0">
                <a:solidFill>
                  <a:schemeClr val="bg1"/>
                </a:solidFill>
              </a:rPr>
              <a:t>Charles Miller, Deputy Science Lead</a:t>
            </a:r>
          </a:p>
          <a:p>
            <a:pPr eaLnBrk="1" hangingPunct="1"/>
            <a:r>
              <a:rPr lang="en-US" b="1" dirty="0" smtClean="0">
                <a:solidFill>
                  <a:schemeClr val="bg1"/>
                </a:solidFill>
              </a:rPr>
              <a:t>Jet </a:t>
            </a:r>
            <a:r>
              <a:rPr lang="en-US" b="1" dirty="0">
                <a:solidFill>
                  <a:schemeClr val="bg1"/>
                </a:solidFill>
              </a:rPr>
              <a:t>Propulsion Laboratory, California Institute of Technology</a:t>
            </a:r>
          </a:p>
          <a:p>
            <a:pPr eaLnBrk="1" hangingPunct="1"/>
            <a:r>
              <a:rPr lang="en-US" b="1" dirty="0" smtClean="0">
                <a:solidFill>
                  <a:schemeClr val="bg1"/>
                </a:solidFill>
              </a:rPr>
              <a:t>and the ABoVE Science </a:t>
            </a:r>
            <a:r>
              <a:rPr lang="en-US" b="1" dirty="0">
                <a:solidFill>
                  <a:schemeClr val="bg1"/>
                </a:solidFill>
              </a:rPr>
              <a:t>Team</a:t>
            </a:r>
            <a:br>
              <a:rPr lang="en-US" b="1" dirty="0">
                <a:solidFill>
                  <a:schemeClr val="bg1"/>
                </a:solidFill>
              </a:rPr>
            </a:br>
            <a:r>
              <a:rPr lang="en-US" sz="1000" b="1" dirty="0">
                <a:solidFill>
                  <a:schemeClr val="bg1"/>
                </a:solidFill>
              </a:rPr>
              <a:t/>
            </a:r>
            <a:br>
              <a:rPr lang="en-US" sz="1000" b="1" dirty="0">
                <a:solidFill>
                  <a:schemeClr val="bg1"/>
                </a:solidFill>
              </a:rPr>
            </a:br>
            <a:r>
              <a:rPr lang="en-US" sz="1600" b="1" dirty="0" smtClean="0">
                <a:solidFill>
                  <a:schemeClr val="bg1"/>
                </a:solidFill>
              </a:rPr>
              <a:t>For Hank Margolis, Eric </a:t>
            </a:r>
            <a:r>
              <a:rPr lang="en-US" sz="1600" b="1" dirty="0" err="1" smtClean="0">
                <a:solidFill>
                  <a:schemeClr val="bg1"/>
                </a:solidFill>
              </a:rPr>
              <a:t>Kasichke</a:t>
            </a:r>
            <a:r>
              <a:rPr lang="en-US" sz="1600" b="1" dirty="0" smtClean="0">
                <a:solidFill>
                  <a:schemeClr val="bg1"/>
                </a:solidFill>
              </a:rPr>
              <a:t>, Bruce </a:t>
            </a:r>
            <a:r>
              <a:rPr lang="en-US" sz="1600" b="1" dirty="0" err="1" smtClean="0">
                <a:solidFill>
                  <a:schemeClr val="bg1"/>
                </a:solidFill>
              </a:rPr>
              <a:t>Tagg</a:t>
            </a:r>
            <a:r>
              <a:rPr lang="en-US" sz="1600" b="1" dirty="0" smtClean="0">
                <a:solidFill>
                  <a:schemeClr val="bg1"/>
                </a:solidFill>
              </a:rPr>
              <a:t> </a:t>
            </a:r>
          </a:p>
          <a:p>
            <a:pPr eaLnBrk="1" hangingPunct="1"/>
            <a:r>
              <a:rPr lang="en-US" sz="1600" b="1" dirty="0" smtClean="0">
                <a:solidFill>
                  <a:schemeClr val="bg1"/>
                </a:solidFill>
              </a:rPr>
              <a:t>NASA HQ</a:t>
            </a:r>
          </a:p>
          <a:p>
            <a:pPr eaLnBrk="1" hangingPunct="1"/>
            <a:r>
              <a:rPr lang="en-US" sz="1600" b="1" dirty="0" smtClean="0">
                <a:solidFill>
                  <a:schemeClr val="bg1"/>
                </a:solidFill>
              </a:rPr>
              <a:t>2017</a:t>
            </a:r>
            <a:endParaRPr lang="en-US" sz="24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YUKDEL_01813_005_170617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163927" y="2571561"/>
            <a:ext cx="1143000" cy="5280998"/>
          </a:xfrm>
          <a:prstGeom prst="rect">
            <a:avLst/>
          </a:prstGeom>
        </p:spPr>
      </p:pic>
      <p:pic>
        <p:nvPicPr>
          <p:cNvPr id="10" name="Picture 9" descr="YUKDEL_26906_004_1706172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18920" y="392432"/>
            <a:ext cx="1143000" cy="7190984"/>
          </a:xfrm>
          <a:prstGeom prst="rect">
            <a:avLst/>
          </a:prstGeom>
        </p:spPr>
      </p:pic>
      <p:pic>
        <p:nvPicPr>
          <p:cNvPr id="5" name="Picture 4" descr="YUKDEL_26905_002_17061719.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3119857" y="-832640"/>
            <a:ext cx="1143000" cy="7192857"/>
          </a:xfrm>
          <a:prstGeom prst="rect">
            <a:avLst/>
          </a:prstGeom>
        </p:spPr>
      </p:pic>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5616624" cy="1107996"/>
          </a:xfrm>
          <a:prstGeom prst="rect">
            <a:avLst/>
          </a:prstGeom>
          <a:noFill/>
        </p:spPr>
        <p:txBody>
          <a:bodyPr wrap="square" rtlCol="0">
            <a:spAutoFit/>
          </a:bodyPr>
          <a:lstStyle/>
          <a:p>
            <a:pPr algn="l"/>
            <a:r>
              <a:rPr lang="en-US" sz="1800" dirty="0" smtClean="0"/>
              <a:t>UAVSAR Quick</a:t>
            </a:r>
            <a:r>
              <a:rPr lang="en-US" sz="1800" dirty="0"/>
              <a:t>-look </a:t>
            </a:r>
            <a:r>
              <a:rPr lang="en-US" sz="1800" dirty="0" smtClean="0"/>
              <a:t>products</a:t>
            </a:r>
            <a:endParaRPr lang="en-US" sz="1800" dirty="0"/>
          </a:p>
          <a:p>
            <a:pPr algn="l">
              <a:spcAft>
                <a:spcPts val="0"/>
              </a:spcAft>
            </a:pPr>
            <a:r>
              <a:rPr lang="en-US" sz="1600" dirty="0" smtClean="0">
                <a:ea typeface="Calibri" charset="0"/>
              </a:rPr>
              <a:t>A. </a:t>
            </a:r>
            <a:r>
              <a:rPr lang="en-US" sz="1600" dirty="0">
                <a:solidFill>
                  <a:srgbClr val="000000"/>
                </a:solidFill>
                <a:ea typeface="Calibri" charset="0"/>
              </a:rPr>
              <a:t>Line 3, ID </a:t>
            </a:r>
            <a:r>
              <a:rPr lang="en-US" sz="1600" dirty="0" smtClean="0">
                <a:solidFill>
                  <a:srgbClr val="000000"/>
                </a:solidFill>
              </a:rPr>
              <a:t>26905_002</a:t>
            </a:r>
            <a:r>
              <a:rPr lang="en-US" sz="1600" dirty="0" smtClean="0">
                <a:solidFill>
                  <a:srgbClr val="000000"/>
                </a:solidFill>
                <a:ea typeface="Calibri" charset="0"/>
              </a:rPr>
              <a:t>: </a:t>
            </a:r>
            <a:r>
              <a:rPr lang="en-US" sz="1600" dirty="0">
                <a:solidFill>
                  <a:srgbClr val="000000"/>
                </a:solidFill>
                <a:ea typeface="Calibri" charset="0"/>
              </a:rPr>
              <a:t>YK Delta 1</a:t>
            </a:r>
          </a:p>
          <a:p>
            <a:pPr algn="l">
              <a:spcAft>
                <a:spcPts val="0"/>
              </a:spcAft>
            </a:pPr>
            <a:r>
              <a:rPr lang="en-US" sz="1600" dirty="0" smtClean="0">
                <a:solidFill>
                  <a:srgbClr val="000000"/>
                </a:solidFill>
                <a:ea typeface="Calibri" charset="0"/>
              </a:rPr>
              <a:t>B. Line </a:t>
            </a:r>
            <a:r>
              <a:rPr lang="en-US" sz="1600" dirty="0">
                <a:solidFill>
                  <a:srgbClr val="000000"/>
                </a:solidFill>
                <a:ea typeface="Calibri" charset="0"/>
              </a:rPr>
              <a:t>4, ID </a:t>
            </a:r>
            <a:r>
              <a:rPr lang="en-US" sz="1600" dirty="0" smtClean="0">
                <a:solidFill>
                  <a:srgbClr val="000000"/>
                </a:solidFill>
              </a:rPr>
              <a:t>26906_004</a:t>
            </a:r>
            <a:r>
              <a:rPr lang="en-US" sz="1600" dirty="0" smtClean="0">
                <a:solidFill>
                  <a:srgbClr val="000000"/>
                </a:solidFill>
                <a:ea typeface="Calibri" charset="0"/>
              </a:rPr>
              <a:t>: </a:t>
            </a:r>
            <a:r>
              <a:rPr lang="en-US" sz="1600" dirty="0">
                <a:solidFill>
                  <a:srgbClr val="000000"/>
                </a:solidFill>
                <a:ea typeface="Calibri" charset="0"/>
              </a:rPr>
              <a:t>YK Delta 2</a:t>
            </a:r>
          </a:p>
          <a:p>
            <a:pPr algn="l">
              <a:spcAft>
                <a:spcPts val="0"/>
              </a:spcAft>
            </a:pPr>
            <a:r>
              <a:rPr lang="en-US" sz="1600" dirty="0" smtClean="0">
                <a:solidFill>
                  <a:srgbClr val="000000"/>
                </a:solidFill>
                <a:ea typeface="Calibri" charset="0"/>
              </a:rPr>
              <a:t>C. Line </a:t>
            </a:r>
            <a:r>
              <a:rPr lang="en-US" sz="1600" dirty="0">
                <a:solidFill>
                  <a:srgbClr val="000000"/>
                </a:solidFill>
                <a:ea typeface="Calibri" charset="0"/>
              </a:rPr>
              <a:t>5, ID </a:t>
            </a:r>
            <a:r>
              <a:rPr lang="en-US" sz="1600" dirty="0" smtClean="0">
                <a:solidFill>
                  <a:srgbClr val="000000"/>
                </a:solidFill>
              </a:rPr>
              <a:t>01813_005</a:t>
            </a:r>
            <a:r>
              <a:rPr lang="en-US" sz="1600" dirty="0" smtClean="0">
                <a:solidFill>
                  <a:srgbClr val="000000"/>
                </a:solidFill>
                <a:ea typeface="Calibri" charset="0"/>
              </a:rPr>
              <a:t>: </a:t>
            </a:r>
            <a:r>
              <a:rPr lang="en-US" sz="1600" dirty="0">
                <a:solidFill>
                  <a:srgbClr val="000000"/>
                </a:solidFill>
                <a:ea typeface="Calibri" charset="0"/>
              </a:rPr>
              <a:t>YK Coast</a:t>
            </a:r>
          </a:p>
        </p:txBody>
      </p:sp>
      <p:sp>
        <p:nvSpPr>
          <p:cNvPr id="9" name="TextBox 8"/>
          <p:cNvSpPr txBox="1"/>
          <p:nvPr/>
        </p:nvSpPr>
        <p:spPr>
          <a:xfrm>
            <a:off x="5911831" y="968152"/>
            <a:ext cx="2752049" cy="400110"/>
          </a:xfrm>
          <a:prstGeom prst="rect">
            <a:avLst/>
          </a:prstGeom>
          <a:noFill/>
        </p:spPr>
        <p:txBody>
          <a:bodyPr wrap="none" rtlCol="0">
            <a:spAutoFit/>
          </a:bodyPr>
          <a:lstStyle/>
          <a:p>
            <a:pPr algn="r"/>
            <a:r>
              <a:rPr lang="en-US" i="1" dirty="0" smtClean="0">
                <a:solidFill>
                  <a:srgbClr val="0000FF"/>
                </a:solidFill>
              </a:rPr>
              <a:t>Joanne Shimada, JPL</a:t>
            </a:r>
            <a:endParaRPr lang="en-US" i="1" dirty="0">
              <a:solidFill>
                <a:srgbClr val="0000FF"/>
              </a:solidFill>
            </a:endParaRPr>
          </a:p>
        </p:txBody>
      </p:sp>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13" name="TextBox 12"/>
          <p:cNvSpPr txBox="1"/>
          <p:nvPr/>
        </p:nvSpPr>
        <p:spPr>
          <a:xfrm>
            <a:off x="94928" y="4640560"/>
            <a:ext cx="369888" cy="400110"/>
          </a:xfrm>
          <a:prstGeom prst="rect">
            <a:avLst/>
          </a:prstGeom>
          <a:noFill/>
        </p:spPr>
        <p:txBody>
          <a:bodyPr wrap="none" rtlCol="0">
            <a:spAutoFit/>
          </a:bodyPr>
          <a:lstStyle/>
          <a:p>
            <a:r>
              <a:rPr lang="en-US" b="1" dirty="0" smtClean="0">
                <a:solidFill>
                  <a:srgbClr val="FFFFFF"/>
                </a:solidFill>
              </a:rPr>
              <a:t>C</a:t>
            </a:r>
            <a:endParaRPr lang="en-US" b="1" dirty="0">
              <a:solidFill>
                <a:srgbClr val="FFFFFF"/>
              </a:solidFill>
            </a:endParaRPr>
          </a:p>
        </p:txBody>
      </p:sp>
    </p:spTree>
    <p:extLst>
      <p:ext uri="{BB962C8B-B14F-4D97-AF65-F5344CB8AC3E}">
        <p14:creationId xmlns:p14="http://schemas.microsoft.com/office/powerpoint/2010/main" val="35483085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orma_08911_007_170617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544274" y="-104930"/>
            <a:ext cx="1143000" cy="8041692"/>
          </a:xfrm>
          <a:prstGeom prst="rect">
            <a:avLst/>
          </a:prstGeom>
        </p:spPr>
      </p:pic>
      <p:pic>
        <p:nvPicPr>
          <p:cNvPr id="2" name="Picture 1" descr="INNOKO_04215_006_1706172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452966" y="-2237758"/>
            <a:ext cx="1143000" cy="9859076"/>
          </a:xfrm>
          <a:prstGeom prst="rect">
            <a:avLst/>
          </a:prstGeom>
        </p:spPr>
      </p:pic>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5616624" cy="861774"/>
          </a:xfrm>
          <a:prstGeom prst="rect">
            <a:avLst/>
          </a:prstGeom>
          <a:noFill/>
        </p:spPr>
        <p:txBody>
          <a:bodyPr wrap="square" rtlCol="0">
            <a:spAutoFit/>
          </a:bodyPr>
          <a:lstStyle/>
          <a:p>
            <a:pPr algn="l"/>
            <a:r>
              <a:rPr lang="en-US" sz="1800" dirty="0" smtClean="0"/>
              <a:t>UAVSAR Quick</a:t>
            </a:r>
            <a:r>
              <a:rPr lang="en-US" sz="1800" dirty="0"/>
              <a:t>-look </a:t>
            </a:r>
            <a:r>
              <a:rPr lang="en-US" sz="1800" dirty="0" smtClean="0"/>
              <a:t>products</a:t>
            </a:r>
            <a:endParaRPr lang="en-US" sz="1800" dirty="0"/>
          </a:p>
          <a:p>
            <a:pPr algn="l">
              <a:spcAft>
                <a:spcPts val="0"/>
              </a:spcAft>
            </a:pPr>
            <a:r>
              <a:rPr lang="en-US" sz="1600" dirty="0" smtClean="0">
                <a:ea typeface="Calibri" charset="0"/>
              </a:rPr>
              <a:t>A. </a:t>
            </a:r>
            <a:r>
              <a:rPr lang="en-US" sz="1600" dirty="0">
                <a:solidFill>
                  <a:srgbClr val="000000"/>
                </a:solidFill>
                <a:ea typeface="Calibri" charset="0"/>
              </a:rPr>
              <a:t>Line 6, ID </a:t>
            </a:r>
            <a:r>
              <a:rPr lang="en-US" sz="1600" dirty="0" smtClean="0">
                <a:solidFill>
                  <a:srgbClr val="000000"/>
                </a:solidFill>
              </a:rPr>
              <a:t>04215_006</a:t>
            </a:r>
            <a:r>
              <a:rPr lang="en-US" sz="1600" dirty="0" smtClean="0">
                <a:solidFill>
                  <a:srgbClr val="000000"/>
                </a:solidFill>
                <a:ea typeface="Calibri" charset="0"/>
              </a:rPr>
              <a:t>: </a:t>
            </a:r>
            <a:r>
              <a:rPr lang="en-US" sz="1600" dirty="0" err="1">
                <a:solidFill>
                  <a:srgbClr val="000000"/>
                </a:solidFill>
                <a:ea typeface="Calibri" charset="0"/>
              </a:rPr>
              <a:t>Innoko</a:t>
            </a:r>
            <a:endParaRPr lang="en-US" sz="1600" dirty="0">
              <a:solidFill>
                <a:srgbClr val="000000"/>
              </a:solidFill>
              <a:ea typeface="Calibri" charset="0"/>
            </a:endParaRPr>
          </a:p>
          <a:p>
            <a:pPr algn="l">
              <a:spcAft>
                <a:spcPts val="0"/>
              </a:spcAft>
            </a:pPr>
            <a:r>
              <a:rPr lang="en-US" sz="1600" dirty="0" smtClean="0">
                <a:solidFill>
                  <a:srgbClr val="000000"/>
                </a:solidFill>
                <a:ea typeface="Calibri" charset="0"/>
              </a:rPr>
              <a:t>B. Line </a:t>
            </a:r>
            <a:r>
              <a:rPr lang="en-US" sz="1600" dirty="0">
                <a:solidFill>
                  <a:srgbClr val="000000"/>
                </a:solidFill>
                <a:ea typeface="Calibri" charset="0"/>
              </a:rPr>
              <a:t>7, ID </a:t>
            </a:r>
            <a:r>
              <a:rPr lang="en-US" sz="1600" dirty="0" smtClean="0">
                <a:solidFill>
                  <a:srgbClr val="000000"/>
                </a:solidFill>
              </a:rPr>
              <a:t>08911_007</a:t>
            </a:r>
            <a:r>
              <a:rPr lang="en-US" sz="1600" dirty="0" smtClean="0">
                <a:solidFill>
                  <a:srgbClr val="000000"/>
                </a:solidFill>
                <a:ea typeface="Calibri" charset="0"/>
              </a:rPr>
              <a:t>: </a:t>
            </a:r>
            <a:r>
              <a:rPr lang="en-US" sz="1600" dirty="0" err="1">
                <a:solidFill>
                  <a:srgbClr val="000000"/>
                </a:solidFill>
                <a:ea typeface="Calibri" charset="0"/>
              </a:rPr>
              <a:t>Poorman</a:t>
            </a:r>
            <a:endParaRPr lang="en-US" sz="1600" dirty="0">
              <a:solidFill>
                <a:srgbClr val="000000"/>
              </a:solidFill>
              <a:ea typeface="Calibri" charset="0"/>
            </a:endParaRPr>
          </a:p>
        </p:txBody>
      </p:sp>
      <p:sp>
        <p:nvSpPr>
          <p:cNvPr id="9" name="TextBox 8"/>
          <p:cNvSpPr txBox="1"/>
          <p:nvPr/>
        </p:nvSpPr>
        <p:spPr>
          <a:xfrm>
            <a:off x="5911831" y="968152"/>
            <a:ext cx="2752049" cy="400110"/>
          </a:xfrm>
          <a:prstGeom prst="rect">
            <a:avLst/>
          </a:prstGeom>
          <a:noFill/>
        </p:spPr>
        <p:txBody>
          <a:bodyPr wrap="none" rtlCol="0">
            <a:spAutoFit/>
          </a:bodyPr>
          <a:lstStyle/>
          <a:p>
            <a:pPr algn="r"/>
            <a:r>
              <a:rPr lang="en-US" i="1" dirty="0" smtClean="0">
                <a:solidFill>
                  <a:srgbClr val="0000FF"/>
                </a:solidFill>
              </a:rPr>
              <a:t>Joanne Shimada, JPL</a:t>
            </a:r>
            <a:endParaRPr lang="en-US" i="1" dirty="0">
              <a:solidFill>
                <a:srgbClr val="0000FF"/>
              </a:solidFill>
            </a:endParaRPr>
          </a:p>
        </p:txBody>
      </p:sp>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14" name="TextBox 13"/>
          <p:cNvSpPr txBox="1"/>
          <p:nvPr/>
        </p:nvSpPr>
        <p:spPr>
          <a:xfrm>
            <a:off x="238944" y="4784576"/>
            <a:ext cx="8136904" cy="830997"/>
          </a:xfrm>
          <a:prstGeom prst="rect">
            <a:avLst/>
          </a:prstGeom>
          <a:noFill/>
        </p:spPr>
        <p:txBody>
          <a:bodyPr wrap="square" rtlCol="0">
            <a:spAutoFit/>
          </a:bodyPr>
          <a:lstStyle/>
          <a:p>
            <a:pPr algn="l">
              <a:spcAft>
                <a:spcPts val="0"/>
              </a:spcAft>
            </a:pPr>
            <a:r>
              <a:rPr lang="en-US" sz="1600" b="1" dirty="0" smtClean="0">
                <a:ea typeface="Calibri" charset="0"/>
              </a:rPr>
              <a:t>A</a:t>
            </a:r>
            <a:r>
              <a:rPr lang="en-US" sz="1600" dirty="0" smtClean="0">
                <a:ea typeface="Calibri" charset="0"/>
              </a:rPr>
              <a:t>. The </a:t>
            </a:r>
            <a:r>
              <a:rPr lang="en-US" sz="1600" dirty="0" err="1" smtClean="0">
                <a:ea typeface="Calibri" charset="0"/>
              </a:rPr>
              <a:t>Innoko</a:t>
            </a:r>
            <a:r>
              <a:rPr lang="en-US" sz="1600" dirty="0" smtClean="0">
                <a:ea typeface="Calibri" charset="0"/>
              </a:rPr>
              <a:t> wetlands produce some of the largest CO2 and CH4 fluxes in AK. Wetlands mapping a soil moisture characterization will help understand these dynamics.</a:t>
            </a:r>
          </a:p>
          <a:p>
            <a:pPr algn="l">
              <a:spcAft>
                <a:spcPts val="0"/>
              </a:spcAft>
            </a:pPr>
            <a:r>
              <a:rPr lang="en-US" sz="1600" b="1" dirty="0" smtClean="0">
                <a:ea typeface="Calibri" charset="0"/>
              </a:rPr>
              <a:t>B</a:t>
            </a:r>
            <a:r>
              <a:rPr lang="en-US" sz="1600" dirty="0" smtClean="0">
                <a:ea typeface="Calibri" charset="0"/>
              </a:rPr>
              <a:t>. Multiple clusters of tree ring sites provide ground truth for SAR forest remote sensing</a:t>
            </a:r>
            <a:endParaRPr lang="en-US" sz="1600" dirty="0">
              <a:ea typeface="Calibri" charset="0"/>
            </a:endParaRPr>
          </a:p>
        </p:txBody>
      </p:sp>
    </p:spTree>
    <p:extLst>
      <p:ext uri="{BB962C8B-B14F-4D97-AF65-F5344CB8AC3E}">
        <p14:creationId xmlns:p14="http://schemas.microsoft.com/office/powerpoint/2010/main" val="27844800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TAJ_30204_009_1706172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6208621" y="-2769276"/>
            <a:ext cx="1143000" cy="13370385"/>
          </a:xfrm>
          <a:prstGeom prst="rect">
            <a:avLst/>
          </a:prstGeom>
        </p:spPr>
      </p:pic>
      <p:pic>
        <p:nvPicPr>
          <p:cNvPr id="5" name="Picture 4" descr="denali_09115_008_1706172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028552" y="-1813344"/>
            <a:ext cx="1143000" cy="9010248"/>
          </a:xfrm>
          <a:prstGeom prst="rect">
            <a:avLst/>
          </a:prstGeom>
        </p:spPr>
      </p:pic>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5616624" cy="861774"/>
          </a:xfrm>
          <a:prstGeom prst="rect">
            <a:avLst/>
          </a:prstGeom>
          <a:noFill/>
        </p:spPr>
        <p:txBody>
          <a:bodyPr wrap="square" rtlCol="0">
            <a:spAutoFit/>
          </a:bodyPr>
          <a:lstStyle/>
          <a:p>
            <a:pPr algn="l"/>
            <a:r>
              <a:rPr lang="en-US" sz="1800" dirty="0" smtClean="0"/>
              <a:t>UAVSAR Quick</a:t>
            </a:r>
            <a:r>
              <a:rPr lang="en-US" sz="1800" dirty="0"/>
              <a:t>-look </a:t>
            </a:r>
            <a:r>
              <a:rPr lang="en-US" sz="1800" dirty="0" smtClean="0"/>
              <a:t>products</a:t>
            </a:r>
            <a:endParaRPr lang="en-US" sz="1800" dirty="0"/>
          </a:p>
          <a:p>
            <a:pPr algn="l">
              <a:spcAft>
                <a:spcPts val="0"/>
              </a:spcAft>
            </a:pPr>
            <a:r>
              <a:rPr lang="en-US" sz="1600" dirty="0" smtClean="0">
                <a:ea typeface="Calibri" charset="0"/>
              </a:rPr>
              <a:t>A. </a:t>
            </a:r>
            <a:r>
              <a:rPr lang="en-US" sz="1600" dirty="0">
                <a:solidFill>
                  <a:srgbClr val="000000"/>
                </a:solidFill>
                <a:ea typeface="Calibri" charset="0"/>
              </a:rPr>
              <a:t>Line 8, ID </a:t>
            </a:r>
            <a:r>
              <a:rPr lang="en-US" sz="1600" dirty="0">
                <a:solidFill>
                  <a:srgbClr val="000000"/>
                </a:solidFill>
              </a:rPr>
              <a:t>09115</a:t>
            </a:r>
            <a:r>
              <a:rPr lang="en-US" sz="1600" dirty="0">
                <a:solidFill>
                  <a:srgbClr val="000000"/>
                </a:solidFill>
                <a:ea typeface="Calibri" charset="0"/>
              </a:rPr>
              <a:t>: Denali</a:t>
            </a:r>
          </a:p>
          <a:p>
            <a:pPr algn="l">
              <a:spcAft>
                <a:spcPts val="0"/>
              </a:spcAft>
            </a:pPr>
            <a:r>
              <a:rPr lang="en-US" sz="1600" dirty="0" smtClean="0">
                <a:solidFill>
                  <a:srgbClr val="000000"/>
                </a:solidFill>
                <a:ea typeface="Calibri" charset="0"/>
              </a:rPr>
              <a:t>B. Line </a:t>
            </a:r>
            <a:r>
              <a:rPr lang="en-US" sz="1600" dirty="0">
                <a:solidFill>
                  <a:srgbClr val="000000"/>
                </a:solidFill>
                <a:ea typeface="Calibri" charset="0"/>
              </a:rPr>
              <a:t>9, ID </a:t>
            </a:r>
            <a:r>
              <a:rPr lang="en-US" sz="1600" dirty="0">
                <a:solidFill>
                  <a:srgbClr val="000000"/>
                </a:solidFill>
              </a:rPr>
              <a:t>30204</a:t>
            </a:r>
            <a:r>
              <a:rPr lang="en-US" sz="1600" dirty="0">
                <a:solidFill>
                  <a:srgbClr val="000000"/>
                </a:solidFill>
                <a:ea typeface="Calibri" charset="0"/>
              </a:rPr>
              <a:t>: </a:t>
            </a:r>
            <a:r>
              <a:rPr lang="en-US" sz="1600" dirty="0" smtClean="0">
                <a:solidFill>
                  <a:srgbClr val="000000"/>
                </a:solidFill>
                <a:ea typeface="Calibri" charset="0"/>
              </a:rPr>
              <a:t>Delta Junction</a:t>
            </a:r>
            <a:endParaRPr lang="en-US" sz="1600" dirty="0">
              <a:solidFill>
                <a:srgbClr val="000000"/>
              </a:solidFill>
              <a:ea typeface="Calibri" charset="0"/>
            </a:endParaRPr>
          </a:p>
        </p:txBody>
      </p:sp>
      <p:sp>
        <p:nvSpPr>
          <p:cNvPr id="9" name="TextBox 8"/>
          <p:cNvSpPr txBox="1"/>
          <p:nvPr/>
        </p:nvSpPr>
        <p:spPr>
          <a:xfrm>
            <a:off x="5911831" y="968152"/>
            <a:ext cx="2752049" cy="400110"/>
          </a:xfrm>
          <a:prstGeom prst="rect">
            <a:avLst/>
          </a:prstGeom>
          <a:noFill/>
        </p:spPr>
        <p:txBody>
          <a:bodyPr wrap="none" rtlCol="0">
            <a:spAutoFit/>
          </a:bodyPr>
          <a:lstStyle/>
          <a:p>
            <a:pPr algn="r"/>
            <a:r>
              <a:rPr lang="en-US" i="1" dirty="0" smtClean="0">
                <a:solidFill>
                  <a:srgbClr val="0000FF"/>
                </a:solidFill>
              </a:rPr>
              <a:t>Joanne Shimada, JPL</a:t>
            </a:r>
            <a:endParaRPr lang="en-US" i="1" dirty="0">
              <a:solidFill>
                <a:srgbClr val="0000FF"/>
              </a:solidFill>
            </a:endParaRPr>
          </a:p>
        </p:txBody>
      </p:sp>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14" name="TextBox 13"/>
          <p:cNvSpPr txBox="1"/>
          <p:nvPr/>
        </p:nvSpPr>
        <p:spPr>
          <a:xfrm>
            <a:off x="238944" y="4784576"/>
            <a:ext cx="8136904" cy="584776"/>
          </a:xfrm>
          <a:prstGeom prst="rect">
            <a:avLst/>
          </a:prstGeom>
          <a:noFill/>
        </p:spPr>
        <p:txBody>
          <a:bodyPr wrap="square" rtlCol="0">
            <a:spAutoFit/>
          </a:bodyPr>
          <a:lstStyle/>
          <a:p>
            <a:pPr algn="l">
              <a:spcAft>
                <a:spcPts val="0"/>
              </a:spcAft>
            </a:pPr>
            <a:r>
              <a:rPr lang="en-US" sz="1600" b="1" dirty="0" smtClean="0">
                <a:ea typeface="Calibri" charset="0"/>
              </a:rPr>
              <a:t>A</a:t>
            </a:r>
            <a:r>
              <a:rPr lang="en-US" sz="1600" dirty="0" smtClean="0">
                <a:ea typeface="Calibri" charset="0"/>
              </a:rPr>
              <a:t>. This swath covers clusters of long-term ground sites in Denali National Park</a:t>
            </a:r>
          </a:p>
          <a:p>
            <a:pPr algn="l">
              <a:spcAft>
                <a:spcPts val="0"/>
              </a:spcAft>
            </a:pPr>
            <a:r>
              <a:rPr lang="en-US" sz="1600" b="1" dirty="0" smtClean="0">
                <a:ea typeface="Calibri" charset="0"/>
              </a:rPr>
              <a:t>B</a:t>
            </a:r>
            <a:r>
              <a:rPr lang="en-US" sz="1600" dirty="0" smtClean="0">
                <a:ea typeface="Calibri" charset="0"/>
              </a:rPr>
              <a:t>. Sampling in and around the NEON Delta Junction intensive observation area</a:t>
            </a:r>
            <a:endParaRPr lang="en-US" sz="1600" dirty="0">
              <a:ea typeface="Calibri" charset="0"/>
            </a:endParaRPr>
          </a:p>
        </p:txBody>
      </p:sp>
    </p:spTree>
    <p:extLst>
      <p:ext uri="{BB962C8B-B14F-4D97-AF65-F5344CB8AC3E}">
        <p14:creationId xmlns:p14="http://schemas.microsoft.com/office/powerpoint/2010/main" val="7866283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786353" y="-2579256"/>
            <a:ext cx="1143000" cy="866986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074344" y="-1715010"/>
            <a:ext cx="1143000" cy="8669868"/>
          </a:xfrm>
          <a:prstGeom prst="rect">
            <a:avLst/>
          </a:prstGeom>
        </p:spPr>
      </p:pic>
      <p:sp>
        <p:nvSpPr>
          <p:cNvPr id="7" name="TextBox 6"/>
          <p:cNvSpPr txBox="1"/>
          <p:nvPr/>
        </p:nvSpPr>
        <p:spPr>
          <a:xfrm>
            <a:off x="349179" y="2800290"/>
            <a:ext cx="897877" cy="400110"/>
          </a:xfrm>
          <a:prstGeom prst="rect">
            <a:avLst/>
          </a:prstGeom>
          <a:noFill/>
        </p:spPr>
        <p:txBody>
          <a:bodyPr wrap="none" rtlCol="0">
            <a:spAutoFit/>
          </a:bodyPr>
          <a:lstStyle/>
          <a:p>
            <a:r>
              <a:rPr lang="en-US" b="1" dirty="0" smtClean="0">
                <a:solidFill>
                  <a:srgbClr val="FFFFFF"/>
                </a:solidFill>
              </a:rPr>
              <a:t>27030</a:t>
            </a:r>
            <a:endParaRPr lang="en-US" b="1" dirty="0">
              <a:solidFill>
                <a:srgbClr val="FFFFFF"/>
              </a:solidFill>
            </a:endParaRPr>
          </a:p>
        </p:txBody>
      </p:sp>
      <p:sp>
        <p:nvSpPr>
          <p:cNvPr id="8" name="TextBox 7"/>
          <p:cNvSpPr txBox="1"/>
          <p:nvPr/>
        </p:nvSpPr>
        <p:spPr>
          <a:xfrm>
            <a:off x="22920" y="1184176"/>
            <a:ext cx="897877" cy="400110"/>
          </a:xfrm>
          <a:prstGeom prst="rect">
            <a:avLst/>
          </a:prstGeom>
          <a:noFill/>
        </p:spPr>
        <p:txBody>
          <a:bodyPr wrap="none" rtlCol="0">
            <a:spAutoFit/>
          </a:bodyPr>
          <a:lstStyle/>
          <a:p>
            <a:r>
              <a:rPr lang="en-US" b="1" dirty="0" smtClean="0">
                <a:solidFill>
                  <a:srgbClr val="FFFFFF"/>
                </a:solidFill>
              </a:rPr>
              <a:t>27031</a:t>
            </a:r>
            <a:endParaRPr lang="en-US" b="1" dirty="0">
              <a:solidFill>
                <a:srgbClr val="FFFFFF"/>
              </a:solidFill>
            </a:endParaRPr>
          </a:p>
        </p:txBody>
      </p:sp>
      <p:pic>
        <p:nvPicPr>
          <p:cNvPr id="9" name="Picture 8" descr="YUKDEL_26906_004_1706172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3651711" y="-196179"/>
            <a:ext cx="1371600" cy="8629181"/>
          </a:xfrm>
          <a:prstGeom prst="rect">
            <a:avLst/>
          </a:prstGeom>
        </p:spPr>
      </p:pic>
      <p:pic>
        <p:nvPicPr>
          <p:cNvPr id="10" name="Picture 9" descr="YUKDEL_26905_002_17061719.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3950398" y="719166"/>
            <a:ext cx="1371600" cy="8631428"/>
          </a:xfrm>
          <a:prstGeom prst="rect">
            <a:avLst/>
          </a:prstGeom>
        </p:spPr>
      </p:pic>
      <p:sp>
        <p:nvSpPr>
          <p:cNvPr id="11" name="TextBox 10"/>
          <p:cNvSpPr txBox="1"/>
          <p:nvPr/>
        </p:nvSpPr>
        <p:spPr>
          <a:xfrm>
            <a:off x="3191272" y="2800290"/>
            <a:ext cx="2478839" cy="400110"/>
          </a:xfrm>
          <a:prstGeom prst="rect">
            <a:avLst/>
          </a:prstGeom>
          <a:noFill/>
        </p:spPr>
        <p:txBody>
          <a:bodyPr wrap="none" rtlCol="0">
            <a:spAutoFit/>
          </a:bodyPr>
          <a:lstStyle/>
          <a:p>
            <a:r>
              <a:rPr lang="en-US" b="1" dirty="0" smtClean="0">
                <a:solidFill>
                  <a:srgbClr val="FFFFFF"/>
                </a:solidFill>
              </a:rPr>
              <a:t>P-Band Composite</a:t>
            </a:r>
            <a:endParaRPr lang="en-US" b="1" dirty="0">
              <a:solidFill>
                <a:srgbClr val="FFFFFF"/>
              </a:solidFill>
            </a:endParaRPr>
          </a:p>
        </p:txBody>
      </p:sp>
      <p:sp>
        <p:nvSpPr>
          <p:cNvPr id="12" name="TextBox 11"/>
          <p:cNvSpPr txBox="1"/>
          <p:nvPr/>
        </p:nvSpPr>
        <p:spPr>
          <a:xfrm>
            <a:off x="3119264" y="5320570"/>
            <a:ext cx="2464437" cy="400110"/>
          </a:xfrm>
          <a:prstGeom prst="rect">
            <a:avLst/>
          </a:prstGeom>
          <a:noFill/>
        </p:spPr>
        <p:txBody>
          <a:bodyPr wrap="none" rtlCol="0">
            <a:spAutoFit/>
          </a:bodyPr>
          <a:lstStyle/>
          <a:p>
            <a:r>
              <a:rPr lang="en-US" b="1" dirty="0">
                <a:solidFill>
                  <a:srgbClr val="FFFFFF"/>
                </a:solidFill>
              </a:rPr>
              <a:t>L</a:t>
            </a:r>
            <a:r>
              <a:rPr lang="en-US" b="1" dirty="0" smtClean="0">
                <a:solidFill>
                  <a:srgbClr val="FFFFFF"/>
                </a:solidFill>
              </a:rPr>
              <a:t>-Band Composite</a:t>
            </a:r>
            <a:endParaRPr lang="en-US" b="1" dirty="0">
              <a:solidFill>
                <a:srgbClr val="FFFFFF"/>
              </a:solidFill>
            </a:endParaRPr>
          </a:p>
        </p:txBody>
      </p:sp>
    </p:spTree>
    <p:extLst>
      <p:ext uri="{BB962C8B-B14F-4D97-AF65-F5344CB8AC3E}">
        <p14:creationId xmlns:p14="http://schemas.microsoft.com/office/powerpoint/2010/main" val="189530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NOKO_04215_006_1706172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20" y="896144"/>
            <a:ext cx="4250004" cy="5029200"/>
          </a:xfrm>
          <a:prstGeom prst="rect">
            <a:avLst/>
          </a:prstGeom>
        </p:spPr>
      </p:pic>
      <p:sp>
        <p:nvSpPr>
          <p:cNvPr id="2" name="Title 1"/>
          <p:cNvSpPr>
            <a:spLocks noGrp="1"/>
          </p:cNvSpPr>
          <p:nvPr>
            <p:ph type="title"/>
          </p:nvPr>
        </p:nvSpPr>
        <p:spPr/>
        <p:txBody>
          <a:bodyPr/>
          <a:lstStyle/>
          <a:p>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endParaRPr lang="en-US" dirty="0"/>
          </a:p>
        </p:txBody>
      </p:sp>
      <p:sp>
        <p:nvSpPr>
          <p:cNvPr id="6" name="TextBox 5"/>
          <p:cNvSpPr txBox="1"/>
          <p:nvPr/>
        </p:nvSpPr>
        <p:spPr>
          <a:xfrm>
            <a:off x="22920" y="896144"/>
            <a:ext cx="1025241" cy="400110"/>
          </a:xfrm>
          <a:prstGeom prst="rect">
            <a:avLst/>
          </a:prstGeom>
          <a:noFill/>
        </p:spPr>
        <p:txBody>
          <a:bodyPr wrap="none" rtlCol="0">
            <a:spAutoFit/>
          </a:bodyPr>
          <a:lstStyle/>
          <a:p>
            <a:r>
              <a:rPr lang="en-US" b="1" dirty="0" err="1" smtClean="0">
                <a:solidFill>
                  <a:srgbClr val="FFFFFF"/>
                </a:solidFill>
              </a:rPr>
              <a:t>Innoko</a:t>
            </a:r>
            <a:endParaRPr lang="en-US" b="1" dirty="0">
              <a:solidFill>
                <a:srgbClr val="FFFFFF"/>
              </a:solidFill>
            </a:endParaRPr>
          </a:p>
        </p:txBody>
      </p:sp>
      <p:pic>
        <p:nvPicPr>
          <p:cNvPr id="4" name="Picture 3" descr="DELTAJ_30204_009_1706172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30151" y="896144"/>
            <a:ext cx="4356649" cy="5029200"/>
          </a:xfrm>
          <a:prstGeom prst="rect">
            <a:avLst/>
          </a:prstGeom>
        </p:spPr>
      </p:pic>
      <p:sp>
        <p:nvSpPr>
          <p:cNvPr id="8" name="TextBox 7"/>
          <p:cNvSpPr txBox="1"/>
          <p:nvPr/>
        </p:nvSpPr>
        <p:spPr>
          <a:xfrm>
            <a:off x="6735074" y="896144"/>
            <a:ext cx="1951726" cy="400110"/>
          </a:xfrm>
          <a:prstGeom prst="rect">
            <a:avLst/>
          </a:prstGeom>
          <a:noFill/>
        </p:spPr>
        <p:txBody>
          <a:bodyPr wrap="none" rtlCol="0">
            <a:spAutoFit/>
          </a:bodyPr>
          <a:lstStyle/>
          <a:p>
            <a:pPr algn="r"/>
            <a:r>
              <a:rPr lang="en-US" b="1" dirty="0" smtClean="0">
                <a:solidFill>
                  <a:srgbClr val="FFFFFF"/>
                </a:solidFill>
              </a:rPr>
              <a:t>Delta Junction</a:t>
            </a:r>
            <a:endParaRPr lang="en-US" b="1" dirty="0">
              <a:solidFill>
                <a:srgbClr val="FFFFFF"/>
              </a:solidFill>
            </a:endParaRPr>
          </a:p>
        </p:txBody>
      </p:sp>
    </p:spTree>
    <p:extLst>
      <p:ext uri="{BB962C8B-B14F-4D97-AF65-F5344CB8AC3E}">
        <p14:creationId xmlns:p14="http://schemas.microsoft.com/office/powerpoint/2010/main" val="350833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0" y="896144"/>
            <a:ext cx="8686800" cy="5147099"/>
          </a:xfrm>
          <a:prstGeom prst="rect">
            <a:avLst/>
          </a:prstGeom>
        </p:spPr>
      </p:pic>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p>
        </p:txBody>
      </p:sp>
      <p:sp>
        <p:nvSpPr>
          <p:cNvPr id="6" name="Content Placeholder 11"/>
          <p:cNvSpPr>
            <a:spLocks noGrp="1"/>
          </p:cNvSpPr>
          <p:nvPr>
            <p:ph idx="1"/>
          </p:nvPr>
        </p:nvSpPr>
        <p:spPr bwMode="auto">
          <a:xfrm>
            <a:off x="238944" y="1040160"/>
            <a:ext cx="8280920"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ts val="1900"/>
              </a:lnSpc>
              <a:spcBef>
                <a:spcPct val="0"/>
              </a:spcBef>
              <a:spcAft>
                <a:spcPts val="900"/>
              </a:spcAft>
              <a:buNone/>
            </a:pPr>
            <a:r>
              <a:rPr lang="en-US" sz="1800" b="1" dirty="0" smtClean="0">
                <a:latin typeface="Arial" charset="0"/>
                <a:ea typeface="Calibri" charset="0"/>
              </a:rPr>
              <a:t>Daily Summary</a:t>
            </a:r>
            <a:r>
              <a:rPr lang="en-US" sz="1800" dirty="0" smtClean="0">
                <a:latin typeface="Arial" charset="0"/>
                <a:ea typeface="Calibri" charset="0"/>
              </a:rPr>
              <a:t>:</a:t>
            </a:r>
          </a:p>
          <a:p>
            <a:r>
              <a:rPr lang="en-US" sz="1800" b="1" dirty="0"/>
              <a:t>C-20A </a:t>
            </a:r>
            <a:r>
              <a:rPr lang="en-US" sz="1800" b="1" dirty="0" smtClean="0"/>
              <a:t>(N30502) UAVSAR </a:t>
            </a:r>
            <a:r>
              <a:rPr lang="en-US" sz="1800" b="1" dirty="0"/>
              <a:t>ABoVE CAMPAIGN (CANADA / ALASKA)</a:t>
            </a:r>
            <a:r>
              <a:rPr lang="en-US" sz="1800" b="1" i="1" dirty="0"/>
              <a:t> </a:t>
            </a:r>
            <a:endParaRPr lang="en-US" sz="1800" dirty="0" smtClean="0"/>
          </a:p>
          <a:p>
            <a:r>
              <a:rPr lang="en-US" sz="1800" dirty="0" smtClean="0"/>
              <a:t>REPORT </a:t>
            </a:r>
            <a:r>
              <a:rPr lang="en-US" sz="1800" dirty="0"/>
              <a:t>DATE:  </a:t>
            </a:r>
            <a:r>
              <a:rPr lang="en-US" sz="1800" dirty="0" smtClean="0"/>
              <a:t>17 June 2017</a:t>
            </a:r>
            <a:endParaRPr lang="en-US" sz="1800" dirty="0"/>
          </a:p>
          <a:p>
            <a:r>
              <a:rPr lang="en-US" sz="1800" dirty="0"/>
              <a:t>Current Status of Aircraft:  </a:t>
            </a:r>
            <a:r>
              <a:rPr lang="en-US" sz="1800" dirty="0" smtClean="0"/>
              <a:t>	</a:t>
            </a:r>
            <a:r>
              <a:rPr lang="en-US" sz="1800" b="1" dirty="0" smtClean="0">
                <a:solidFill>
                  <a:srgbClr val="008000"/>
                </a:solidFill>
              </a:rPr>
              <a:t>GREEN</a:t>
            </a:r>
            <a:endParaRPr lang="en-US" sz="1800" dirty="0">
              <a:solidFill>
                <a:srgbClr val="008000"/>
              </a:solidFill>
            </a:endParaRPr>
          </a:p>
          <a:p>
            <a:r>
              <a:rPr lang="en-US" sz="1800" dirty="0"/>
              <a:t>Current Status of SAR:  </a:t>
            </a:r>
            <a:r>
              <a:rPr lang="en-US" sz="1800" dirty="0" smtClean="0"/>
              <a:t>	</a:t>
            </a:r>
            <a:r>
              <a:rPr lang="en-US" sz="1800" b="1" dirty="0">
                <a:solidFill>
                  <a:srgbClr val="008000"/>
                </a:solidFill>
              </a:rPr>
              <a:t>GREEN</a:t>
            </a:r>
            <a:endParaRPr lang="en-US" sz="1800" dirty="0">
              <a:solidFill>
                <a:srgbClr val="FF6600"/>
              </a:solidFill>
            </a:endParaRPr>
          </a:p>
          <a:p>
            <a:r>
              <a:rPr lang="en-US" sz="1800" dirty="0"/>
              <a:t>Current Status of PPA:  </a:t>
            </a:r>
            <a:r>
              <a:rPr lang="en-US" sz="1800" dirty="0" smtClean="0"/>
              <a:t>	</a:t>
            </a:r>
            <a:r>
              <a:rPr lang="en-US" sz="1800" b="1" dirty="0" smtClean="0">
                <a:solidFill>
                  <a:srgbClr val="008000"/>
                </a:solidFill>
              </a:rPr>
              <a:t>GREEN</a:t>
            </a:r>
            <a:endParaRPr lang="en-US" sz="1800" dirty="0">
              <a:solidFill>
                <a:srgbClr val="008000"/>
              </a:solidFill>
            </a:endParaRPr>
          </a:p>
          <a:p>
            <a:r>
              <a:rPr lang="en-US" sz="1800" dirty="0"/>
              <a:t>Current Deployment Location:  Fairbanks, Alaska (PAFA</a:t>
            </a:r>
            <a:r>
              <a:rPr lang="en-US" sz="1800" dirty="0" smtClean="0"/>
              <a:t>)</a:t>
            </a:r>
          </a:p>
          <a:p>
            <a:r>
              <a:rPr lang="en-US" sz="1800" dirty="0" smtClean="0"/>
              <a:t>Crew:  </a:t>
            </a:r>
            <a:r>
              <a:rPr lang="en-US" sz="1800" dirty="0">
                <a:solidFill>
                  <a:prstClr val="black"/>
                </a:solidFill>
              </a:rPr>
              <a:t>Asher, Barry, Griffith, Choi, </a:t>
            </a:r>
            <a:r>
              <a:rPr lang="en-US" sz="1800" dirty="0" smtClean="0">
                <a:solidFill>
                  <a:prstClr val="black"/>
                </a:solidFill>
              </a:rPr>
              <a:t>T Miller</a:t>
            </a:r>
          </a:p>
          <a:p>
            <a:r>
              <a:rPr lang="en-US" sz="1800" dirty="0" smtClean="0">
                <a:latin typeface="Arial" charset="0"/>
                <a:ea typeface="Calibri" charset="0"/>
              </a:rPr>
              <a:t>Science </a:t>
            </a:r>
            <a:r>
              <a:rPr lang="en-US" sz="1800" dirty="0">
                <a:latin typeface="Arial" charset="0"/>
                <a:ea typeface="Calibri" charset="0"/>
              </a:rPr>
              <a:t>Coordinator: N </a:t>
            </a:r>
            <a:r>
              <a:rPr lang="en-US" sz="1800" dirty="0" smtClean="0">
                <a:latin typeface="Arial" charset="0"/>
                <a:ea typeface="Calibri" charset="0"/>
              </a:rPr>
              <a:t>Pinto</a:t>
            </a:r>
          </a:p>
          <a:p>
            <a:r>
              <a:rPr lang="en-US" sz="1800" dirty="0" smtClean="0">
                <a:latin typeface="Arial" charset="0"/>
                <a:ea typeface="Calibri" charset="0"/>
              </a:rPr>
              <a:t>Science </a:t>
            </a:r>
            <a:r>
              <a:rPr lang="en-US" sz="1800" dirty="0">
                <a:latin typeface="Arial" charset="0"/>
                <a:ea typeface="Calibri" charset="0"/>
              </a:rPr>
              <a:t>Lead: M </a:t>
            </a:r>
            <a:r>
              <a:rPr lang="en-US" sz="1800" dirty="0" err="1" smtClean="0">
                <a:latin typeface="Arial" charset="0"/>
                <a:ea typeface="Calibri" charset="0"/>
              </a:rPr>
              <a:t>Moghaddam</a:t>
            </a:r>
            <a:endParaRPr lang="en-US" sz="1800" dirty="0" smtClean="0">
              <a:latin typeface="Arial" charset="0"/>
              <a:ea typeface="Calibri" charset="0"/>
            </a:endParaRPr>
          </a:p>
          <a:p>
            <a:r>
              <a:rPr lang="en-US" sz="1800" dirty="0" smtClean="0">
                <a:latin typeface="Arial" charset="0"/>
                <a:ea typeface="Calibri" charset="0"/>
              </a:rPr>
              <a:t>Project </a:t>
            </a:r>
            <a:r>
              <a:rPr lang="en-US" sz="1800" dirty="0">
                <a:latin typeface="Arial" charset="0"/>
                <a:ea typeface="Calibri" charset="0"/>
              </a:rPr>
              <a:t>Manager: Y Lou</a:t>
            </a:r>
          </a:p>
          <a:p>
            <a:endParaRPr lang="en-US" sz="1800" dirty="0"/>
          </a:p>
          <a:p>
            <a:pPr marL="0" indent="0">
              <a:lnSpc>
                <a:spcPts val="1900"/>
              </a:lnSpc>
              <a:spcBef>
                <a:spcPct val="0"/>
              </a:spcBef>
              <a:spcAft>
                <a:spcPts val="900"/>
              </a:spcAft>
              <a:buNone/>
            </a:pPr>
            <a:endParaRPr lang="en-US" sz="800" b="1" dirty="0">
              <a:latin typeface="Arial" charset="0"/>
              <a:ea typeface="Calibri" charset="0"/>
            </a:endParaRPr>
          </a:p>
        </p:txBody>
      </p:sp>
    </p:spTree>
    <p:extLst>
      <p:ext uri="{BB962C8B-B14F-4D97-AF65-F5344CB8AC3E}">
        <p14:creationId xmlns:p14="http://schemas.microsoft.com/office/powerpoint/2010/main" val="25398686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0" y="896144"/>
            <a:ext cx="8686800" cy="5147099"/>
          </a:xfrm>
          <a:prstGeom prst="rect">
            <a:avLst/>
          </a:prstGeom>
        </p:spPr>
      </p:pic>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p>
        </p:txBody>
      </p:sp>
      <p:sp>
        <p:nvSpPr>
          <p:cNvPr id="6" name="Content Placeholder 11"/>
          <p:cNvSpPr>
            <a:spLocks noGrp="1"/>
          </p:cNvSpPr>
          <p:nvPr>
            <p:ph idx="1"/>
          </p:nvPr>
        </p:nvSpPr>
        <p:spPr bwMode="auto">
          <a:xfrm>
            <a:off x="238944" y="1040160"/>
            <a:ext cx="8280920"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ts val="1900"/>
              </a:lnSpc>
              <a:spcBef>
                <a:spcPct val="0"/>
              </a:spcBef>
              <a:spcAft>
                <a:spcPts val="900"/>
              </a:spcAft>
              <a:buNone/>
            </a:pPr>
            <a:r>
              <a:rPr lang="en-US" sz="1800" b="1" dirty="0" smtClean="0">
                <a:latin typeface="Arial" charset="0"/>
                <a:ea typeface="Calibri" charset="0"/>
              </a:rPr>
              <a:t>Daily Summary</a:t>
            </a:r>
            <a:r>
              <a:rPr lang="en-US" sz="1800" dirty="0" smtClean="0">
                <a:latin typeface="Arial" charset="0"/>
                <a:ea typeface="Calibri" charset="0"/>
              </a:rPr>
              <a:t>:</a:t>
            </a:r>
            <a:endParaRPr lang="en-US" sz="1800" u="sng" dirty="0" smtClean="0"/>
          </a:p>
          <a:p>
            <a:r>
              <a:rPr lang="en-US" dirty="0"/>
              <a:t>Science Flight (PAFA – PAFA #2) – 5.9 hours</a:t>
            </a:r>
          </a:p>
          <a:p>
            <a:r>
              <a:rPr lang="en-US" dirty="0"/>
              <a:t>Great flight</a:t>
            </a:r>
          </a:p>
          <a:p>
            <a:r>
              <a:rPr lang="en-US" dirty="0"/>
              <a:t>Collected 9 of 9 data lines</a:t>
            </a:r>
          </a:p>
          <a:p>
            <a:r>
              <a:rPr lang="en-US" dirty="0"/>
              <a:t>YK Delta, </a:t>
            </a:r>
            <a:r>
              <a:rPr lang="en-US" dirty="0" err="1"/>
              <a:t>Innoko</a:t>
            </a:r>
            <a:r>
              <a:rPr lang="en-US" dirty="0"/>
              <a:t>, Denali, Tanana Valley, BNZ</a:t>
            </a:r>
          </a:p>
          <a:p>
            <a:r>
              <a:rPr lang="en-US" dirty="0"/>
              <a:t>Flight Plan – </a:t>
            </a:r>
            <a:r>
              <a:rPr lang="en-US" dirty="0" smtClean="0"/>
              <a:t>1135v03</a:t>
            </a:r>
          </a:p>
          <a:p>
            <a:r>
              <a:rPr lang="en-US" dirty="0"/>
              <a:t>Southwest Alaska: All lines were collected successfully, albeit with a couple of hiccups and re-dos</a:t>
            </a:r>
            <a:r>
              <a:rPr lang="en-US" dirty="0" smtClean="0"/>
              <a:t>.</a:t>
            </a:r>
          </a:p>
          <a:p>
            <a:r>
              <a:rPr lang="en-US" dirty="0" smtClean="0"/>
              <a:t>Plus </a:t>
            </a:r>
            <a:r>
              <a:rPr lang="en-US" dirty="0"/>
              <a:t>re-did lines 1 and 5 </a:t>
            </a:r>
            <a:r>
              <a:rPr lang="en-US" dirty="0" smtClean="0"/>
              <a:t>from 16 June plan:</a:t>
            </a:r>
          </a:p>
          <a:p>
            <a:r>
              <a:rPr lang="en-US" u="sng" dirty="0" smtClean="0">
                <a:solidFill>
                  <a:srgbClr val="0000FF"/>
                </a:solidFill>
                <a:hlinkClick r:id="rId4"/>
              </a:rPr>
              <a:t>https</a:t>
            </a:r>
            <a:r>
              <a:rPr lang="en-US" u="sng" dirty="0">
                <a:solidFill>
                  <a:srgbClr val="0000FF"/>
                </a:solidFill>
                <a:hlinkClick r:id="rId4"/>
              </a:rPr>
              <a:t>://uavsar.jpl.nasa.gov/cgi-bin/report.pl?planID=PLAN_1140_v02#summary</a:t>
            </a:r>
          </a:p>
          <a:p>
            <a:endParaRPr lang="en-US" dirty="0"/>
          </a:p>
        </p:txBody>
      </p:sp>
    </p:spTree>
    <p:extLst>
      <p:ext uri="{BB962C8B-B14F-4D97-AF65-F5344CB8AC3E}">
        <p14:creationId xmlns:p14="http://schemas.microsoft.com/office/powerpoint/2010/main" val="21360874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87016" y="131416"/>
            <a:ext cx="5904656" cy="620712"/>
          </a:xfrm>
          <a:ln/>
        </p:spPr>
        <p:txBody>
          <a:bodyPr/>
          <a:lstStyle/>
          <a:p>
            <a:r>
              <a:rPr lang="en-US" dirty="0" smtClean="0">
                <a:solidFill>
                  <a:schemeClr val="accent2"/>
                </a:solidFill>
              </a:rPr>
              <a:t>17 June </a:t>
            </a:r>
            <a:r>
              <a:rPr lang="en-US" dirty="0">
                <a:solidFill>
                  <a:schemeClr val="accent2"/>
                </a:solidFill>
              </a:rPr>
              <a:t>2017/DOY </a:t>
            </a:r>
            <a:r>
              <a:rPr lang="en-US" dirty="0" smtClean="0">
                <a:solidFill>
                  <a:schemeClr val="accent2"/>
                </a:solidFill>
              </a:rPr>
              <a:t>168 </a:t>
            </a:r>
            <a:br>
              <a:rPr lang="en-US" dirty="0" smtClean="0">
                <a:solidFill>
                  <a:schemeClr val="accent2"/>
                </a:solidFill>
              </a:rPr>
            </a:br>
            <a:r>
              <a:rPr lang="en-US" dirty="0" smtClean="0">
                <a:solidFill>
                  <a:schemeClr val="accent2"/>
                </a:solidFill>
              </a:rPr>
              <a:t>72-Hour Look Ahead</a:t>
            </a:r>
            <a:endParaRPr lang="en-US" dirty="0">
              <a:latin typeface="Arial" charset="0"/>
              <a:ea typeface="ＭＳ Ｐゴシック" charset="0"/>
              <a:cs typeface="ＭＳ Ｐゴシック" charset="0"/>
            </a:endParaRPr>
          </a:p>
        </p:txBody>
      </p:sp>
      <p:sp>
        <p:nvSpPr>
          <p:cNvPr id="10" name="TextBox 9"/>
          <p:cNvSpPr txBox="1"/>
          <p:nvPr/>
        </p:nvSpPr>
        <p:spPr>
          <a:xfrm>
            <a:off x="382960" y="1544216"/>
            <a:ext cx="8064896" cy="3139321"/>
          </a:xfrm>
          <a:prstGeom prst="rect">
            <a:avLst/>
          </a:prstGeom>
          <a:noFill/>
        </p:spPr>
        <p:txBody>
          <a:bodyPr wrap="square" rtlCol="0">
            <a:spAutoFit/>
          </a:bodyPr>
          <a:lstStyle/>
          <a:p>
            <a:pPr algn="l"/>
            <a:r>
              <a:rPr lang="en-US" sz="1800" b="1" dirty="0" smtClean="0"/>
              <a:t>Sunday 18 </a:t>
            </a:r>
            <a:r>
              <a:rPr lang="en-US" sz="1800" b="1" dirty="0"/>
              <a:t>June 2017 (DOY </a:t>
            </a:r>
            <a:r>
              <a:rPr lang="en-US" sz="1800" b="1" dirty="0" smtClean="0"/>
              <a:t>169)</a:t>
            </a:r>
            <a:r>
              <a:rPr lang="en-US" sz="1800" b="1" dirty="0"/>
              <a:t>:</a:t>
            </a:r>
          </a:p>
          <a:p>
            <a:pPr marL="285750" indent="-285750" algn="l">
              <a:buFont typeface="Arial"/>
              <a:buChar char="•"/>
            </a:pPr>
            <a:r>
              <a:rPr lang="en-US" sz="1800" dirty="0" smtClean="0"/>
              <a:t>Hard down day</a:t>
            </a:r>
            <a:endParaRPr lang="en-US" sz="1800" dirty="0"/>
          </a:p>
          <a:p>
            <a:pPr algn="l"/>
            <a:endParaRPr lang="en-US" sz="1800" dirty="0"/>
          </a:p>
          <a:p>
            <a:pPr algn="l"/>
            <a:r>
              <a:rPr lang="en-US" sz="1800" b="1" dirty="0" smtClean="0"/>
              <a:t>Monday 19 </a:t>
            </a:r>
            <a:r>
              <a:rPr lang="en-US" sz="1800" b="1" dirty="0"/>
              <a:t>June 2017 (DOY </a:t>
            </a:r>
            <a:r>
              <a:rPr lang="en-US" sz="1800" b="1" dirty="0" smtClean="0"/>
              <a:t>170)</a:t>
            </a:r>
            <a:r>
              <a:rPr lang="en-US" sz="1800" b="1" dirty="0"/>
              <a:t>:</a:t>
            </a:r>
          </a:p>
          <a:p>
            <a:pPr marL="285750" indent="-285750" algn="l">
              <a:buFont typeface="Arial"/>
              <a:buChar char="•"/>
            </a:pPr>
            <a:r>
              <a:rPr lang="en-US" sz="1800" dirty="0" smtClean="0"/>
              <a:t>Seward Peninsula</a:t>
            </a:r>
            <a:endParaRPr lang="en-US" sz="1800" dirty="0"/>
          </a:p>
          <a:p>
            <a:pPr algn="l"/>
            <a:endParaRPr lang="en-US" sz="1800" b="1" dirty="0"/>
          </a:p>
          <a:p>
            <a:pPr algn="l"/>
            <a:r>
              <a:rPr lang="en-US" sz="1800" b="1" dirty="0" smtClean="0"/>
              <a:t>Tuesday </a:t>
            </a:r>
            <a:r>
              <a:rPr lang="en-US" sz="1800" b="1" dirty="0"/>
              <a:t>2</a:t>
            </a:r>
            <a:r>
              <a:rPr lang="en-US" sz="1800" b="1" dirty="0" smtClean="0"/>
              <a:t>0 June 2017 </a:t>
            </a:r>
            <a:r>
              <a:rPr lang="en-US" sz="1800" b="1" dirty="0"/>
              <a:t>(DOY </a:t>
            </a:r>
            <a:r>
              <a:rPr lang="en-US" sz="1800" b="1" dirty="0" smtClean="0"/>
              <a:t>171)</a:t>
            </a:r>
            <a:r>
              <a:rPr lang="en-US" sz="1800" b="1" dirty="0"/>
              <a:t>:</a:t>
            </a:r>
          </a:p>
          <a:p>
            <a:pPr marL="285750" indent="-285750" algn="l">
              <a:buFont typeface="Arial"/>
              <a:buChar char="•"/>
            </a:pPr>
            <a:r>
              <a:rPr lang="en-US" sz="1800" dirty="0" smtClean="0"/>
              <a:t>Mackenzie Valley</a:t>
            </a:r>
            <a:endParaRPr lang="en-US" sz="1800" dirty="0"/>
          </a:p>
          <a:p>
            <a:pPr algn="l"/>
            <a:endParaRPr lang="en-US" sz="1800" dirty="0" smtClean="0"/>
          </a:p>
          <a:p>
            <a:pPr algn="l"/>
            <a:r>
              <a:rPr lang="en-US" sz="1800" b="1" dirty="0"/>
              <a:t>Wednesday 21 June 2017 (DOY 172):</a:t>
            </a:r>
          </a:p>
          <a:p>
            <a:pPr marL="285750" indent="-285750" algn="l">
              <a:buFont typeface="Arial"/>
              <a:buChar char="•"/>
            </a:pPr>
            <a:r>
              <a:rPr lang="en-US" sz="1800" dirty="0"/>
              <a:t>North </a:t>
            </a:r>
            <a:r>
              <a:rPr lang="en-US" sz="1800" dirty="0" smtClean="0"/>
              <a:t>Slope</a:t>
            </a:r>
            <a:endParaRPr lang="en-US" sz="1800" dirty="0"/>
          </a:p>
        </p:txBody>
      </p:sp>
      <p:sp>
        <p:nvSpPr>
          <p:cNvPr id="11" name="TextBox 10"/>
          <p:cNvSpPr txBox="1"/>
          <p:nvPr/>
        </p:nvSpPr>
        <p:spPr>
          <a:xfrm>
            <a:off x="526976" y="1040160"/>
            <a:ext cx="6624736" cy="400110"/>
          </a:xfrm>
          <a:prstGeom prst="rect">
            <a:avLst/>
          </a:prstGeom>
          <a:noFill/>
        </p:spPr>
        <p:txBody>
          <a:bodyPr wrap="square" rtlCol="0">
            <a:spAutoFit/>
          </a:bodyPr>
          <a:lstStyle/>
          <a:p>
            <a:r>
              <a:rPr lang="en-US" b="1" dirty="0" smtClean="0">
                <a:solidFill>
                  <a:srgbClr val="0000FF"/>
                </a:solidFill>
              </a:rPr>
              <a:t>All plans weather dependent</a:t>
            </a:r>
            <a:endParaRPr lang="en-US" b="1" dirty="0">
              <a:solidFill>
                <a:srgbClr val="0000FF"/>
              </a:solidFill>
            </a:endParaRPr>
          </a:p>
        </p:txBody>
      </p:sp>
    </p:spTree>
    <p:extLst>
      <p:ext uri="{BB962C8B-B14F-4D97-AF65-F5344CB8AC3E}">
        <p14:creationId xmlns:p14="http://schemas.microsoft.com/office/powerpoint/2010/main" val="5877114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23 at 16.49.20.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87216" y="1840575"/>
            <a:ext cx="5943600" cy="3232033"/>
          </a:xfrm>
          <a:prstGeom prst="rect">
            <a:avLst/>
          </a:prstGeom>
        </p:spPr>
      </p:pic>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p>
        </p:txBody>
      </p:sp>
      <p:sp>
        <p:nvSpPr>
          <p:cNvPr id="45058" name="Content Placeholder 11"/>
          <p:cNvSpPr>
            <a:spLocks noGrp="1"/>
          </p:cNvSpPr>
          <p:nvPr>
            <p:ph idx="1"/>
          </p:nvPr>
        </p:nvSpPr>
        <p:spPr bwMode="auto">
          <a:xfrm>
            <a:off x="88900" y="968152"/>
            <a:ext cx="843096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ts val="1900"/>
              </a:lnSpc>
              <a:spcBef>
                <a:spcPct val="0"/>
              </a:spcBef>
              <a:spcAft>
                <a:spcPts val="900"/>
              </a:spcAft>
              <a:buNone/>
            </a:pPr>
            <a:r>
              <a:rPr lang="en-US" sz="1800" b="1" dirty="0">
                <a:latin typeface="Arial" charset="0"/>
                <a:ea typeface="Calibri" charset="0"/>
              </a:rPr>
              <a:t>Flight Plan ID 1135_v03.1 </a:t>
            </a:r>
            <a:r>
              <a:rPr lang="en-US" sz="1800" b="1" dirty="0" smtClean="0">
                <a:latin typeface="Arial" charset="0"/>
                <a:ea typeface="Calibri" charset="0"/>
              </a:rPr>
              <a:t>– Report </a:t>
            </a:r>
            <a:r>
              <a:rPr lang="en-US" sz="1800" b="1" dirty="0">
                <a:latin typeface="Arial" charset="0"/>
                <a:ea typeface="Calibri" charset="0"/>
              </a:rPr>
              <a:t>17066: </a:t>
            </a:r>
            <a:r>
              <a:rPr lang="en-US" sz="1800" b="1" dirty="0" smtClean="0">
                <a:latin typeface="Arial" charset="0"/>
                <a:ea typeface="Calibri" charset="0"/>
              </a:rPr>
              <a:t>Fairbanks AK (PAFA) – PAFA</a:t>
            </a:r>
            <a:endParaRPr lang="en-US" sz="1800" dirty="0" smtClean="0">
              <a:latin typeface="Arial" charset="0"/>
              <a:ea typeface="Calibri" charset="0"/>
            </a:endParaRPr>
          </a:p>
          <a:p>
            <a:pPr marL="0" indent="0">
              <a:lnSpc>
                <a:spcPts val="1900"/>
              </a:lnSpc>
              <a:spcBef>
                <a:spcPct val="0"/>
              </a:spcBef>
              <a:spcAft>
                <a:spcPts val="900"/>
              </a:spcAft>
              <a:buNone/>
            </a:pPr>
            <a:r>
              <a:rPr lang="en-US" sz="1800" dirty="0">
                <a:solidFill>
                  <a:srgbClr val="0000FF"/>
                </a:solidFill>
              </a:rPr>
              <a:t>https://</a:t>
            </a:r>
            <a:r>
              <a:rPr lang="en-US" sz="1800" dirty="0" err="1">
                <a:solidFill>
                  <a:srgbClr val="0000FF"/>
                </a:solidFill>
              </a:rPr>
              <a:t>uavsar.jpl.nasa.gov</a:t>
            </a:r>
            <a:r>
              <a:rPr lang="en-US" sz="1800" dirty="0">
                <a:solidFill>
                  <a:srgbClr val="0000FF"/>
                </a:solidFill>
              </a:rPr>
              <a:t>/</a:t>
            </a:r>
            <a:r>
              <a:rPr lang="en-US" sz="1800" dirty="0" err="1">
                <a:solidFill>
                  <a:srgbClr val="0000FF"/>
                </a:solidFill>
              </a:rPr>
              <a:t>cgi</a:t>
            </a:r>
            <a:r>
              <a:rPr lang="en-US" sz="1800" dirty="0">
                <a:solidFill>
                  <a:srgbClr val="0000FF"/>
                </a:solidFill>
              </a:rPr>
              <a:t>-bin/</a:t>
            </a:r>
            <a:r>
              <a:rPr lang="en-US" sz="1800" dirty="0" err="1">
                <a:solidFill>
                  <a:srgbClr val="0000FF"/>
                </a:solidFill>
              </a:rPr>
              <a:t>report.pl?planID</a:t>
            </a:r>
            <a:r>
              <a:rPr lang="en-US" sz="1800" dirty="0">
                <a:solidFill>
                  <a:srgbClr val="0000FF"/>
                </a:solidFill>
              </a:rPr>
              <a:t>=PLAN_17066#flightPlan</a:t>
            </a:r>
            <a:endParaRPr lang="en-US" sz="1800" dirty="0" smtClean="0">
              <a:solidFill>
                <a:srgbClr val="0000FF"/>
              </a:solidFill>
              <a:latin typeface="Arial" charset="0"/>
              <a:ea typeface="Calibri" charset="0"/>
            </a:endParaRPr>
          </a:p>
        </p:txBody>
      </p:sp>
      <p:sp>
        <p:nvSpPr>
          <p:cNvPr id="5" name="Content Placeholder 11"/>
          <p:cNvSpPr txBox="1">
            <a:spLocks/>
          </p:cNvSpPr>
          <p:nvPr/>
        </p:nvSpPr>
        <p:spPr bwMode="auto">
          <a:xfrm>
            <a:off x="22920" y="1760240"/>
            <a:ext cx="4248472" cy="3024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862013" rtl="0" eaLnBrk="0" fontAlgn="base" hangingPunct="0">
              <a:spcBef>
                <a:spcPct val="20000"/>
              </a:spcBef>
              <a:spcAft>
                <a:spcPct val="0"/>
              </a:spcAft>
              <a:buSzPct val="100000"/>
              <a:buChar char="•"/>
              <a:defRPr sz="2000">
                <a:solidFill>
                  <a:schemeClr val="tx1"/>
                </a:solidFill>
                <a:latin typeface="Arial"/>
                <a:ea typeface="ＭＳ Ｐゴシック" pitchFamily="-110" charset="-128"/>
                <a:cs typeface="Arial"/>
              </a:defRPr>
            </a:lvl1pPr>
            <a:lvl2pPr marL="457200" indent="-228600" algn="l" defTabSz="862013" rtl="0" eaLnBrk="0" fontAlgn="base" hangingPunct="0">
              <a:spcBef>
                <a:spcPct val="20000"/>
              </a:spcBef>
              <a:spcAft>
                <a:spcPct val="0"/>
              </a:spcAft>
              <a:buSzPct val="100000"/>
              <a:buChar char="–"/>
              <a:defRPr sz="2000">
                <a:solidFill>
                  <a:schemeClr val="tx1"/>
                </a:solidFill>
                <a:latin typeface="Arial"/>
                <a:ea typeface="ＭＳ Ｐゴシック" pitchFamily="25" charset="-128"/>
                <a:cs typeface="Arial"/>
              </a:defRPr>
            </a:lvl2pPr>
            <a:lvl3pPr marL="688975" indent="-215900"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3pPr>
            <a:lvl4pPr marL="974725" indent="-214313"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4pPr>
            <a:lvl5pPr marL="1203325" indent="-215900"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5pPr>
            <a:lvl6pPr marL="23971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6pPr>
            <a:lvl7pPr marL="28543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7pPr>
            <a:lvl8pPr marL="33115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8pPr>
            <a:lvl9pPr marL="37687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9pPr>
          </a:lstStyle>
          <a:p>
            <a:pPr marL="0" indent="0">
              <a:spcBef>
                <a:spcPct val="0"/>
              </a:spcBef>
              <a:spcAft>
                <a:spcPts val="0"/>
              </a:spcAft>
              <a:buFontTx/>
              <a:buNone/>
            </a:pPr>
            <a:r>
              <a:rPr lang="en-US" sz="1600" b="1" dirty="0" smtClean="0">
                <a:latin typeface="Arial" charset="0"/>
                <a:ea typeface="Calibri" charset="0"/>
              </a:rPr>
              <a:t>Data Acquisitions</a:t>
            </a:r>
            <a:r>
              <a:rPr lang="en-US" sz="1600" dirty="0" smtClean="0">
                <a:latin typeface="Arial" charset="0"/>
                <a:ea typeface="Calibri" charset="0"/>
              </a:rPr>
              <a:t>: </a:t>
            </a:r>
          </a:p>
          <a:p>
            <a:pPr marL="0" indent="0">
              <a:spcBef>
                <a:spcPct val="0"/>
              </a:spcBef>
              <a:spcAft>
                <a:spcPts val="0"/>
              </a:spcAft>
              <a:buFontTx/>
              <a:buNone/>
            </a:pPr>
            <a:r>
              <a:rPr lang="en-US" sz="1600" dirty="0" smtClean="0">
                <a:solidFill>
                  <a:srgbClr val="000000"/>
                </a:solidFill>
                <a:latin typeface="Arial" charset="0"/>
                <a:ea typeface="Calibri" charset="0"/>
              </a:rPr>
              <a:t>Line 1, </a:t>
            </a:r>
            <a:r>
              <a:rPr lang="en-US" sz="1600" dirty="0">
                <a:solidFill>
                  <a:srgbClr val="000000"/>
                </a:solidFill>
                <a:latin typeface="Arial" charset="0"/>
                <a:ea typeface="Calibri" charset="0"/>
              </a:rPr>
              <a:t>ID </a:t>
            </a:r>
            <a:r>
              <a:rPr lang="en-US" sz="1600" dirty="0" smtClean="0">
                <a:solidFill>
                  <a:srgbClr val="000000"/>
                </a:solidFill>
                <a:latin typeface="Arial" charset="0"/>
                <a:ea typeface="Calibri" charset="0"/>
              </a:rPr>
              <a:t>19205: Lake Clark </a:t>
            </a:r>
          </a:p>
          <a:p>
            <a:pPr marL="0" indent="0">
              <a:spcBef>
                <a:spcPct val="0"/>
              </a:spcBef>
              <a:spcAft>
                <a:spcPts val="0"/>
              </a:spcAft>
              <a:buFontTx/>
              <a:buNone/>
            </a:pPr>
            <a:r>
              <a:rPr lang="en-US" sz="1600" dirty="0" smtClean="0">
                <a:solidFill>
                  <a:srgbClr val="000000"/>
                </a:solidFill>
                <a:latin typeface="Arial" charset="0"/>
                <a:ea typeface="Calibri" charset="0"/>
              </a:rPr>
              <a:t>Line 2, ID </a:t>
            </a:r>
            <a:r>
              <a:rPr lang="en-US" sz="1600" dirty="0" smtClean="0">
                <a:solidFill>
                  <a:srgbClr val="000000"/>
                </a:solidFill>
              </a:rPr>
              <a:t>32608</a:t>
            </a:r>
            <a:r>
              <a:rPr lang="en-US" sz="1600" dirty="0" smtClean="0">
                <a:solidFill>
                  <a:srgbClr val="000000"/>
                </a:solidFill>
                <a:latin typeface="Arial" charset="0"/>
                <a:ea typeface="Calibri" charset="0"/>
              </a:rPr>
              <a:t>: S River</a:t>
            </a:r>
            <a:endParaRPr lang="en-US" sz="1600" dirty="0">
              <a:solidFill>
                <a:srgbClr val="000000"/>
              </a:solidFill>
              <a:latin typeface="Arial" charset="0"/>
              <a:ea typeface="Calibri" charset="0"/>
            </a:endParaRPr>
          </a:p>
          <a:p>
            <a:pPr marL="0" indent="0">
              <a:spcBef>
                <a:spcPct val="0"/>
              </a:spcBef>
              <a:spcAft>
                <a:spcPts val="0"/>
              </a:spcAft>
              <a:buNone/>
            </a:pPr>
            <a:r>
              <a:rPr lang="en-US" sz="1600" dirty="0" smtClean="0">
                <a:solidFill>
                  <a:srgbClr val="000000"/>
                </a:solidFill>
                <a:latin typeface="Arial" charset="0"/>
                <a:ea typeface="Calibri" charset="0"/>
              </a:rPr>
              <a:t>Line 3, ID </a:t>
            </a:r>
            <a:r>
              <a:rPr lang="en-US" sz="1600" dirty="0" smtClean="0">
                <a:solidFill>
                  <a:srgbClr val="000000"/>
                </a:solidFill>
              </a:rPr>
              <a:t>26905</a:t>
            </a:r>
            <a:r>
              <a:rPr lang="en-US" sz="1600" dirty="0" smtClean="0">
                <a:solidFill>
                  <a:srgbClr val="000000"/>
                </a:solidFill>
                <a:latin typeface="Arial" charset="0"/>
                <a:ea typeface="Calibri" charset="0"/>
              </a:rPr>
              <a:t>: YK Delta 1</a:t>
            </a:r>
          </a:p>
          <a:p>
            <a:pPr marL="0" indent="0">
              <a:spcBef>
                <a:spcPct val="0"/>
              </a:spcBef>
              <a:spcAft>
                <a:spcPts val="0"/>
              </a:spcAft>
              <a:buFontTx/>
              <a:buNone/>
            </a:pPr>
            <a:r>
              <a:rPr lang="en-US" sz="1600" dirty="0">
                <a:solidFill>
                  <a:srgbClr val="000000"/>
                </a:solidFill>
                <a:latin typeface="Arial" charset="0"/>
                <a:ea typeface="Calibri" charset="0"/>
              </a:rPr>
              <a:t>Line 4, ID </a:t>
            </a:r>
            <a:r>
              <a:rPr lang="en-US" sz="1600" dirty="0">
                <a:solidFill>
                  <a:srgbClr val="000000"/>
                </a:solidFill>
              </a:rPr>
              <a:t>01811</a:t>
            </a:r>
            <a:r>
              <a:rPr lang="en-US" sz="1600" dirty="0">
                <a:solidFill>
                  <a:srgbClr val="000000"/>
                </a:solidFill>
                <a:latin typeface="Arial" charset="0"/>
                <a:ea typeface="Calibri" charset="0"/>
              </a:rPr>
              <a:t>: YK </a:t>
            </a:r>
            <a:r>
              <a:rPr lang="en-US" sz="1600" dirty="0" smtClean="0">
                <a:solidFill>
                  <a:srgbClr val="000000"/>
                </a:solidFill>
                <a:latin typeface="Arial" charset="0"/>
                <a:ea typeface="Calibri" charset="0"/>
              </a:rPr>
              <a:t>Delta 2</a:t>
            </a:r>
            <a:endParaRPr lang="en-US" sz="1600" dirty="0">
              <a:solidFill>
                <a:srgbClr val="000000"/>
              </a:solidFill>
              <a:latin typeface="Arial" charset="0"/>
              <a:ea typeface="Calibri" charset="0"/>
            </a:endParaRPr>
          </a:p>
          <a:p>
            <a:pPr marL="0" indent="0">
              <a:spcBef>
                <a:spcPct val="0"/>
              </a:spcBef>
              <a:spcAft>
                <a:spcPts val="0"/>
              </a:spcAft>
              <a:buFontTx/>
              <a:buNone/>
            </a:pPr>
            <a:r>
              <a:rPr lang="en-US" sz="1600" dirty="0">
                <a:solidFill>
                  <a:srgbClr val="000000"/>
                </a:solidFill>
                <a:latin typeface="Arial" charset="0"/>
                <a:ea typeface="Calibri" charset="0"/>
              </a:rPr>
              <a:t>Line </a:t>
            </a:r>
            <a:r>
              <a:rPr lang="en-US" sz="1600" dirty="0" smtClean="0">
                <a:solidFill>
                  <a:srgbClr val="000000"/>
                </a:solidFill>
                <a:latin typeface="Arial" charset="0"/>
                <a:ea typeface="Calibri" charset="0"/>
              </a:rPr>
              <a:t>5, </a:t>
            </a:r>
            <a:r>
              <a:rPr lang="en-US" sz="1600" dirty="0">
                <a:solidFill>
                  <a:srgbClr val="000000"/>
                </a:solidFill>
                <a:latin typeface="Arial" charset="0"/>
                <a:ea typeface="Calibri" charset="0"/>
              </a:rPr>
              <a:t>ID </a:t>
            </a:r>
            <a:r>
              <a:rPr lang="en-US" sz="1600" dirty="0" smtClean="0">
                <a:solidFill>
                  <a:srgbClr val="000000"/>
                </a:solidFill>
              </a:rPr>
              <a:t>01813</a:t>
            </a:r>
            <a:r>
              <a:rPr lang="en-US" sz="1600" dirty="0" smtClean="0">
                <a:solidFill>
                  <a:srgbClr val="000000"/>
                </a:solidFill>
                <a:latin typeface="Arial" charset="0"/>
                <a:ea typeface="Calibri" charset="0"/>
              </a:rPr>
              <a:t>: </a:t>
            </a:r>
            <a:r>
              <a:rPr lang="en-US" sz="1600" dirty="0">
                <a:solidFill>
                  <a:srgbClr val="000000"/>
                </a:solidFill>
                <a:latin typeface="Arial" charset="0"/>
                <a:ea typeface="Calibri" charset="0"/>
              </a:rPr>
              <a:t>YK Coast</a:t>
            </a:r>
          </a:p>
          <a:p>
            <a:pPr marL="0" indent="0">
              <a:spcBef>
                <a:spcPct val="0"/>
              </a:spcBef>
              <a:spcAft>
                <a:spcPts val="0"/>
              </a:spcAft>
              <a:buFontTx/>
              <a:buNone/>
            </a:pPr>
            <a:r>
              <a:rPr lang="en-US" sz="1600" dirty="0">
                <a:solidFill>
                  <a:srgbClr val="000000"/>
                </a:solidFill>
                <a:latin typeface="Arial" charset="0"/>
                <a:ea typeface="Calibri" charset="0"/>
              </a:rPr>
              <a:t>Line </a:t>
            </a:r>
            <a:r>
              <a:rPr lang="en-US" sz="1600" dirty="0" smtClean="0">
                <a:solidFill>
                  <a:srgbClr val="000000"/>
                </a:solidFill>
                <a:latin typeface="Arial" charset="0"/>
                <a:ea typeface="Calibri" charset="0"/>
              </a:rPr>
              <a:t>6, </a:t>
            </a:r>
            <a:r>
              <a:rPr lang="en-US" sz="1600" dirty="0">
                <a:solidFill>
                  <a:srgbClr val="000000"/>
                </a:solidFill>
                <a:latin typeface="Arial" charset="0"/>
                <a:ea typeface="Calibri" charset="0"/>
              </a:rPr>
              <a:t>ID </a:t>
            </a:r>
            <a:r>
              <a:rPr lang="en-US" sz="1600" dirty="0" smtClean="0">
                <a:solidFill>
                  <a:srgbClr val="000000"/>
                </a:solidFill>
              </a:rPr>
              <a:t>04215</a:t>
            </a:r>
            <a:r>
              <a:rPr lang="en-US" sz="1600" dirty="0" smtClean="0">
                <a:solidFill>
                  <a:srgbClr val="000000"/>
                </a:solidFill>
                <a:latin typeface="Arial" charset="0"/>
                <a:ea typeface="Calibri" charset="0"/>
              </a:rPr>
              <a:t>: </a:t>
            </a:r>
            <a:r>
              <a:rPr lang="en-US" sz="1600" dirty="0" err="1" smtClean="0">
                <a:solidFill>
                  <a:srgbClr val="000000"/>
                </a:solidFill>
                <a:latin typeface="Arial" charset="0"/>
                <a:ea typeface="Calibri" charset="0"/>
              </a:rPr>
              <a:t>Innoko</a:t>
            </a:r>
            <a:endParaRPr lang="en-US" sz="1600" dirty="0" smtClean="0">
              <a:solidFill>
                <a:srgbClr val="000000"/>
              </a:solidFill>
              <a:latin typeface="Arial" charset="0"/>
              <a:ea typeface="Calibri" charset="0"/>
            </a:endParaRPr>
          </a:p>
          <a:p>
            <a:pPr marL="0" indent="0">
              <a:spcBef>
                <a:spcPct val="0"/>
              </a:spcBef>
              <a:spcAft>
                <a:spcPts val="0"/>
              </a:spcAft>
              <a:buFontTx/>
              <a:buNone/>
            </a:pPr>
            <a:r>
              <a:rPr lang="en-US" sz="1600" dirty="0" smtClean="0">
                <a:solidFill>
                  <a:srgbClr val="000000"/>
                </a:solidFill>
                <a:latin typeface="Arial" charset="0"/>
                <a:ea typeface="Calibri" charset="0"/>
              </a:rPr>
              <a:t>Line 7, </a:t>
            </a:r>
            <a:r>
              <a:rPr lang="en-US" sz="1600" dirty="0">
                <a:solidFill>
                  <a:srgbClr val="000000"/>
                </a:solidFill>
                <a:latin typeface="Arial" charset="0"/>
                <a:ea typeface="Calibri" charset="0"/>
              </a:rPr>
              <a:t>ID </a:t>
            </a:r>
            <a:r>
              <a:rPr lang="en-US" sz="1600" dirty="0" smtClean="0">
                <a:solidFill>
                  <a:srgbClr val="000000"/>
                </a:solidFill>
              </a:rPr>
              <a:t>08911</a:t>
            </a:r>
            <a:r>
              <a:rPr lang="en-US" sz="1600" dirty="0" smtClean="0">
                <a:solidFill>
                  <a:srgbClr val="000000"/>
                </a:solidFill>
                <a:latin typeface="Arial" charset="0"/>
                <a:ea typeface="Calibri" charset="0"/>
              </a:rPr>
              <a:t>: </a:t>
            </a:r>
            <a:r>
              <a:rPr lang="en-US" sz="1600" dirty="0" err="1" smtClean="0">
                <a:solidFill>
                  <a:srgbClr val="000000"/>
                </a:solidFill>
                <a:latin typeface="Arial" charset="0"/>
                <a:ea typeface="Calibri" charset="0"/>
              </a:rPr>
              <a:t>Poorman</a:t>
            </a:r>
            <a:endParaRPr lang="en-US" sz="1600" dirty="0">
              <a:solidFill>
                <a:srgbClr val="000000"/>
              </a:solidFill>
              <a:latin typeface="Arial" charset="0"/>
              <a:ea typeface="Calibri" charset="0"/>
            </a:endParaRPr>
          </a:p>
          <a:p>
            <a:pPr marL="0" indent="0">
              <a:spcBef>
                <a:spcPct val="0"/>
              </a:spcBef>
              <a:spcAft>
                <a:spcPts val="0"/>
              </a:spcAft>
              <a:buNone/>
            </a:pPr>
            <a:r>
              <a:rPr lang="en-US" sz="1600" dirty="0">
                <a:solidFill>
                  <a:srgbClr val="000000"/>
                </a:solidFill>
                <a:latin typeface="Arial" charset="0"/>
                <a:ea typeface="Calibri" charset="0"/>
              </a:rPr>
              <a:t>Line </a:t>
            </a:r>
            <a:r>
              <a:rPr lang="en-US" sz="1600" dirty="0" smtClean="0">
                <a:solidFill>
                  <a:srgbClr val="000000"/>
                </a:solidFill>
                <a:latin typeface="Arial" charset="0"/>
                <a:ea typeface="Calibri" charset="0"/>
              </a:rPr>
              <a:t>8, </a:t>
            </a:r>
            <a:r>
              <a:rPr lang="en-US" sz="1600" dirty="0">
                <a:solidFill>
                  <a:srgbClr val="000000"/>
                </a:solidFill>
                <a:latin typeface="Arial" charset="0"/>
                <a:ea typeface="Calibri" charset="0"/>
              </a:rPr>
              <a:t>ID </a:t>
            </a:r>
            <a:r>
              <a:rPr lang="en-US" sz="1600" dirty="0" smtClean="0">
                <a:solidFill>
                  <a:srgbClr val="000000"/>
                </a:solidFill>
              </a:rPr>
              <a:t>09115</a:t>
            </a:r>
            <a:r>
              <a:rPr lang="en-US" sz="1600" dirty="0" smtClean="0">
                <a:solidFill>
                  <a:srgbClr val="000000"/>
                </a:solidFill>
                <a:latin typeface="Arial" charset="0"/>
                <a:ea typeface="Calibri" charset="0"/>
              </a:rPr>
              <a:t>: Denali</a:t>
            </a:r>
          </a:p>
          <a:p>
            <a:pPr marL="0" indent="0">
              <a:spcBef>
                <a:spcPct val="0"/>
              </a:spcBef>
              <a:spcAft>
                <a:spcPts val="0"/>
              </a:spcAft>
              <a:buNone/>
            </a:pPr>
            <a:r>
              <a:rPr lang="en-US" sz="1600" dirty="0" smtClean="0">
                <a:solidFill>
                  <a:srgbClr val="000000"/>
                </a:solidFill>
                <a:latin typeface="Arial" charset="0"/>
                <a:ea typeface="Calibri" charset="0"/>
              </a:rPr>
              <a:t>Line 9, ID </a:t>
            </a:r>
            <a:r>
              <a:rPr lang="en-US" sz="1600" dirty="0" smtClean="0">
                <a:solidFill>
                  <a:srgbClr val="000000"/>
                </a:solidFill>
              </a:rPr>
              <a:t>30204</a:t>
            </a:r>
            <a:r>
              <a:rPr lang="en-US" sz="1600" dirty="0" smtClean="0">
                <a:solidFill>
                  <a:srgbClr val="000000"/>
                </a:solidFill>
                <a:latin typeface="Arial" charset="0"/>
                <a:ea typeface="Calibri" charset="0"/>
              </a:rPr>
              <a:t>: </a:t>
            </a:r>
            <a:r>
              <a:rPr lang="en-US" sz="1600" dirty="0" err="1" smtClean="0">
                <a:solidFill>
                  <a:srgbClr val="000000"/>
                </a:solidFill>
                <a:latin typeface="Arial" charset="0"/>
                <a:ea typeface="Calibri" charset="0"/>
              </a:rPr>
              <a:t>Delat</a:t>
            </a:r>
            <a:r>
              <a:rPr lang="en-US" sz="1600" dirty="0" smtClean="0">
                <a:solidFill>
                  <a:srgbClr val="000000"/>
                </a:solidFill>
                <a:latin typeface="Arial" charset="0"/>
                <a:ea typeface="Calibri" charset="0"/>
              </a:rPr>
              <a:t> </a:t>
            </a:r>
            <a:r>
              <a:rPr lang="en-US" sz="1600" dirty="0" err="1" smtClean="0">
                <a:solidFill>
                  <a:srgbClr val="000000"/>
                </a:solidFill>
                <a:latin typeface="Arial" charset="0"/>
                <a:ea typeface="Calibri" charset="0"/>
              </a:rPr>
              <a:t>Junc</a:t>
            </a:r>
            <a:endParaRPr lang="en-US" sz="1600" dirty="0" smtClean="0">
              <a:solidFill>
                <a:srgbClr val="000000"/>
              </a:solidFill>
              <a:latin typeface="Arial" charset="0"/>
              <a:ea typeface="Calibri" charset="0"/>
            </a:endParaRPr>
          </a:p>
          <a:p>
            <a:pPr marL="0" indent="0">
              <a:spcBef>
                <a:spcPct val="0"/>
              </a:spcBef>
              <a:spcAft>
                <a:spcPts val="0"/>
              </a:spcAft>
              <a:buNone/>
            </a:pPr>
            <a:endParaRPr lang="en-US" sz="1600" dirty="0" smtClean="0">
              <a:latin typeface="Arial" charset="0"/>
              <a:ea typeface="Calibri" charset="0"/>
            </a:endParaRPr>
          </a:p>
          <a:p>
            <a:pPr marL="0" indent="0">
              <a:spcBef>
                <a:spcPct val="0"/>
              </a:spcBef>
              <a:spcAft>
                <a:spcPts val="0"/>
              </a:spcAft>
              <a:buNone/>
            </a:pPr>
            <a:endParaRPr lang="en-US" sz="1600" dirty="0" smtClean="0">
              <a:latin typeface="Arial" charset="0"/>
              <a:ea typeface="Calibri" charset="0"/>
            </a:endParaRPr>
          </a:p>
        </p:txBody>
      </p:sp>
      <p:sp>
        <p:nvSpPr>
          <p:cNvPr id="8" name="TextBox 7"/>
          <p:cNvSpPr txBox="1"/>
          <p:nvPr/>
        </p:nvSpPr>
        <p:spPr>
          <a:xfrm>
            <a:off x="4055368" y="2696344"/>
            <a:ext cx="612593" cy="276999"/>
          </a:xfrm>
          <a:prstGeom prst="rect">
            <a:avLst/>
          </a:prstGeom>
          <a:noFill/>
        </p:spPr>
        <p:txBody>
          <a:bodyPr wrap="none" rtlCol="0">
            <a:spAutoFit/>
          </a:bodyPr>
          <a:lstStyle/>
          <a:p>
            <a:r>
              <a:rPr lang="en-US" sz="1200" b="1" dirty="0" smtClean="0"/>
              <a:t>04215</a:t>
            </a:r>
            <a:endParaRPr lang="en-US" b="1" dirty="0"/>
          </a:p>
        </p:txBody>
      </p:sp>
      <p:sp>
        <p:nvSpPr>
          <p:cNvPr id="11" name="TextBox 10"/>
          <p:cNvSpPr txBox="1"/>
          <p:nvPr/>
        </p:nvSpPr>
        <p:spPr>
          <a:xfrm>
            <a:off x="4450887" y="3992488"/>
            <a:ext cx="612593" cy="276999"/>
          </a:xfrm>
          <a:prstGeom prst="rect">
            <a:avLst/>
          </a:prstGeom>
          <a:noFill/>
        </p:spPr>
        <p:txBody>
          <a:bodyPr wrap="none" rtlCol="0">
            <a:spAutoFit/>
          </a:bodyPr>
          <a:lstStyle/>
          <a:p>
            <a:r>
              <a:rPr lang="en-US" sz="1200" b="1" dirty="0" smtClean="0">
                <a:solidFill>
                  <a:srgbClr val="000000"/>
                </a:solidFill>
              </a:rPr>
              <a:t>32608</a:t>
            </a:r>
            <a:endParaRPr lang="en-US" b="1" dirty="0">
              <a:solidFill>
                <a:srgbClr val="000000"/>
              </a:solidFill>
            </a:endParaRPr>
          </a:p>
        </p:txBody>
      </p:sp>
      <p:sp>
        <p:nvSpPr>
          <p:cNvPr id="15" name="TextBox 14"/>
          <p:cNvSpPr txBox="1"/>
          <p:nvPr/>
        </p:nvSpPr>
        <p:spPr>
          <a:xfrm>
            <a:off x="2731186" y="3560440"/>
            <a:ext cx="604102" cy="276999"/>
          </a:xfrm>
          <a:prstGeom prst="rect">
            <a:avLst/>
          </a:prstGeom>
          <a:noFill/>
        </p:spPr>
        <p:txBody>
          <a:bodyPr wrap="none" rtlCol="0">
            <a:spAutoFit/>
          </a:bodyPr>
          <a:lstStyle/>
          <a:p>
            <a:r>
              <a:rPr lang="en-US" sz="1200" b="1" dirty="0" smtClean="0"/>
              <a:t>01811</a:t>
            </a:r>
            <a:endParaRPr lang="en-US" b="1" dirty="0"/>
          </a:p>
        </p:txBody>
      </p:sp>
      <p:sp>
        <p:nvSpPr>
          <p:cNvPr id="16" name="TextBox 15"/>
          <p:cNvSpPr txBox="1"/>
          <p:nvPr/>
        </p:nvSpPr>
        <p:spPr>
          <a:xfrm>
            <a:off x="3226751" y="4106887"/>
            <a:ext cx="612593" cy="461665"/>
          </a:xfrm>
          <a:prstGeom prst="rect">
            <a:avLst/>
          </a:prstGeom>
          <a:noFill/>
        </p:spPr>
        <p:txBody>
          <a:bodyPr wrap="none" rtlCol="0">
            <a:spAutoFit/>
          </a:bodyPr>
          <a:lstStyle/>
          <a:p>
            <a:r>
              <a:rPr lang="en-US" sz="1200" b="1" dirty="0" smtClean="0"/>
              <a:t>26905</a:t>
            </a:r>
          </a:p>
          <a:p>
            <a:r>
              <a:rPr lang="en-US" sz="1200" b="1" dirty="0" smtClean="0"/>
              <a:t>26906</a:t>
            </a:r>
          </a:p>
        </p:txBody>
      </p:sp>
      <p:sp>
        <p:nvSpPr>
          <p:cNvPr id="4" name="TextBox 3"/>
          <p:cNvSpPr txBox="1"/>
          <p:nvPr/>
        </p:nvSpPr>
        <p:spPr>
          <a:xfrm>
            <a:off x="3767336" y="5072608"/>
            <a:ext cx="4266512" cy="338554"/>
          </a:xfrm>
          <a:prstGeom prst="rect">
            <a:avLst/>
          </a:prstGeom>
          <a:noFill/>
        </p:spPr>
        <p:txBody>
          <a:bodyPr wrap="none" rtlCol="0">
            <a:spAutoFit/>
          </a:bodyPr>
          <a:lstStyle/>
          <a:p>
            <a:r>
              <a:rPr lang="en-US" sz="1600" b="1" dirty="0" smtClean="0"/>
              <a:t>6/17/17 flight plan &amp; acquisition segments</a:t>
            </a:r>
            <a:endParaRPr lang="en-US" sz="1600" b="1" dirty="0"/>
          </a:p>
        </p:txBody>
      </p:sp>
      <p:sp>
        <p:nvSpPr>
          <p:cNvPr id="12" name="TextBox 11"/>
          <p:cNvSpPr txBox="1"/>
          <p:nvPr/>
        </p:nvSpPr>
        <p:spPr>
          <a:xfrm>
            <a:off x="7763255" y="2624336"/>
            <a:ext cx="612593" cy="276999"/>
          </a:xfrm>
          <a:prstGeom prst="rect">
            <a:avLst/>
          </a:prstGeom>
          <a:noFill/>
        </p:spPr>
        <p:txBody>
          <a:bodyPr wrap="none" rtlCol="0">
            <a:spAutoFit/>
          </a:bodyPr>
          <a:lstStyle/>
          <a:p>
            <a:r>
              <a:rPr lang="en-US" sz="1200" b="1" dirty="0" smtClean="0">
                <a:solidFill>
                  <a:srgbClr val="000000"/>
                </a:solidFill>
              </a:rPr>
              <a:t>30204</a:t>
            </a:r>
            <a:endParaRPr lang="en-US" b="1" dirty="0">
              <a:solidFill>
                <a:srgbClr val="000000"/>
              </a:solidFill>
            </a:endParaRPr>
          </a:p>
        </p:txBody>
      </p:sp>
      <p:sp>
        <p:nvSpPr>
          <p:cNvPr id="17" name="TextBox 16"/>
          <p:cNvSpPr txBox="1"/>
          <p:nvPr/>
        </p:nvSpPr>
        <p:spPr>
          <a:xfrm>
            <a:off x="5567536" y="4208512"/>
            <a:ext cx="612593" cy="276999"/>
          </a:xfrm>
          <a:prstGeom prst="rect">
            <a:avLst/>
          </a:prstGeom>
          <a:noFill/>
        </p:spPr>
        <p:txBody>
          <a:bodyPr wrap="none" rtlCol="0">
            <a:spAutoFit/>
          </a:bodyPr>
          <a:lstStyle/>
          <a:p>
            <a:r>
              <a:rPr lang="en-US" sz="1200" b="1" dirty="0" smtClean="0">
                <a:solidFill>
                  <a:srgbClr val="000000"/>
                </a:solidFill>
              </a:rPr>
              <a:t>19205</a:t>
            </a:r>
            <a:endParaRPr lang="en-US" b="1" dirty="0">
              <a:solidFill>
                <a:srgbClr val="000000"/>
              </a:solidFill>
            </a:endParaRPr>
          </a:p>
        </p:txBody>
      </p:sp>
      <p:sp>
        <p:nvSpPr>
          <p:cNvPr id="18" name="TextBox 17"/>
          <p:cNvSpPr txBox="1"/>
          <p:nvPr/>
        </p:nvSpPr>
        <p:spPr>
          <a:xfrm>
            <a:off x="5139735" y="2192288"/>
            <a:ext cx="604102" cy="276999"/>
          </a:xfrm>
          <a:prstGeom prst="rect">
            <a:avLst/>
          </a:prstGeom>
          <a:noFill/>
        </p:spPr>
        <p:txBody>
          <a:bodyPr wrap="none" rtlCol="0">
            <a:spAutoFit/>
          </a:bodyPr>
          <a:lstStyle/>
          <a:p>
            <a:r>
              <a:rPr lang="en-US" sz="1200" b="1" dirty="0" smtClean="0"/>
              <a:t>08911</a:t>
            </a:r>
            <a:endParaRPr lang="en-US" b="1" dirty="0"/>
          </a:p>
        </p:txBody>
      </p:sp>
      <p:sp>
        <p:nvSpPr>
          <p:cNvPr id="19" name="TextBox 18"/>
          <p:cNvSpPr txBox="1"/>
          <p:nvPr/>
        </p:nvSpPr>
        <p:spPr>
          <a:xfrm>
            <a:off x="6183325" y="2408312"/>
            <a:ext cx="604102" cy="276999"/>
          </a:xfrm>
          <a:prstGeom prst="rect">
            <a:avLst/>
          </a:prstGeom>
          <a:noFill/>
        </p:spPr>
        <p:txBody>
          <a:bodyPr wrap="none" rtlCol="0">
            <a:spAutoFit/>
          </a:bodyPr>
          <a:lstStyle/>
          <a:p>
            <a:r>
              <a:rPr lang="en-US" sz="1200" b="1" dirty="0" smtClean="0"/>
              <a:t>09115</a:t>
            </a:r>
            <a:endParaRPr lang="en-US" b="1" dirty="0"/>
          </a:p>
        </p:txBody>
      </p:sp>
    </p:spTree>
    <p:extLst>
      <p:ext uri="{BB962C8B-B14F-4D97-AF65-F5344CB8AC3E}">
        <p14:creationId xmlns:p14="http://schemas.microsoft.com/office/powerpoint/2010/main" val="12654085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66625" y="1072098"/>
            <a:ext cx="2061807" cy="400110"/>
          </a:xfrm>
          <a:prstGeom prst="rect">
            <a:avLst/>
          </a:prstGeom>
          <a:noFill/>
        </p:spPr>
        <p:txBody>
          <a:bodyPr wrap="none" rtlCol="0">
            <a:spAutoFit/>
          </a:bodyPr>
          <a:lstStyle/>
          <a:p>
            <a:r>
              <a:rPr lang="en-US" b="1" dirty="0" smtClean="0">
                <a:solidFill>
                  <a:schemeClr val="bg1"/>
                </a:solidFill>
              </a:rPr>
              <a:t>Stevens Village</a:t>
            </a:r>
            <a:endParaRPr lang="en-US" b="1" dirty="0">
              <a:solidFill>
                <a:schemeClr val="bg1"/>
              </a:solidFill>
            </a:endParaRPr>
          </a:p>
        </p:txBody>
      </p:sp>
      <p:sp>
        <p:nvSpPr>
          <p:cNvPr id="16" name="TextBox 15"/>
          <p:cNvSpPr txBox="1"/>
          <p:nvPr/>
        </p:nvSpPr>
        <p:spPr>
          <a:xfrm>
            <a:off x="3903198" y="2912368"/>
            <a:ext cx="1043876" cy="400110"/>
          </a:xfrm>
          <a:prstGeom prst="rect">
            <a:avLst/>
          </a:prstGeom>
          <a:noFill/>
        </p:spPr>
        <p:txBody>
          <a:bodyPr wrap="none" rtlCol="0">
            <a:spAutoFit/>
          </a:bodyPr>
          <a:lstStyle/>
          <a:p>
            <a:r>
              <a:rPr lang="en-US" b="1" dirty="0" smtClean="0">
                <a:solidFill>
                  <a:schemeClr val="bg1"/>
                </a:solidFill>
              </a:rPr>
              <a:t>Beaver</a:t>
            </a:r>
            <a:endParaRPr lang="en-US" b="1" dirty="0">
              <a:solidFill>
                <a:schemeClr val="bg1"/>
              </a:solidFill>
            </a:endParaRPr>
          </a:p>
        </p:txBody>
      </p:sp>
      <p:sp>
        <p:nvSpPr>
          <p:cNvPr id="15" name="TextBox 14"/>
          <p:cNvSpPr txBox="1"/>
          <p:nvPr/>
        </p:nvSpPr>
        <p:spPr>
          <a:xfrm>
            <a:off x="94928" y="5320570"/>
            <a:ext cx="8496944" cy="400110"/>
          </a:xfrm>
          <a:prstGeom prst="rect">
            <a:avLst/>
          </a:prstGeom>
          <a:noFill/>
        </p:spPr>
        <p:txBody>
          <a:bodyPr wrap="square" rtlCol="0">
            <a:spAutoFit/>
          </a:bodyPr>
          <a:lstStyle/>
          <a:p>
            <a:r>
              <a:rPr lang="en-US" dirty="0" smtClean="0"/>
              <a:t>Views of Denali and western Alaska</a:t>
            </a:r>
            <a:endParaRPr lang="en-US" dirty="0"/>
          </a:p>
        </p:txBody>
      </p:sp>
      <p:sp>
        <p:nvSpPr>
          <p:cNvPr id="22" name="Rectangle 2"/>
          <p:cNvSpPr>
            <a:spLocks noGrp="1" noChangeArrowheads="1"/>
          </p:cNvSpPr>
          <p:nvPr>
            <p:ph type="title"/>
          </p:nvPr>
        </p:nvSpPr>
        <p:spPr>
          <a:xfrm>
            <a:off x="887016" y="141288"/>
            <a:ext cx="5904656" cy="620712"/>
          </a:xfrm>
          <a:ln/>
        </p:spPr>
        <p:txBody>
          <a:bodyPr/>
          <a:lstStyle/>
          <a:p>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endParaRPr lang="en-US" dirty="0">
              <a:latin typeface="Arial" charset="0"/>
              <a:ea typeface="ＭＳ Ｐゴシック" charset="0"/>
              <a:cs typeface="ＭＳ Ｐゴシック" charset="0"/>
            </a:endParaRPr>
          </a:p>
        </p:txBody>
      </p:sp>
      <p:pic>
        <p:nvPicPr>
          <p:cNvPr id="2" name="Picture 1" descr="DSC_117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750"/>
            <a:ext cx="8686800" cy="5788938"/>
          </a:xfrm>
          <a:prstGeom prst="rect">
            <a:avLst/>
          </a:prstGeom>
        </p:spPr>
      </p:pic>
      <p:sp>
        <p:nvSpPr>
          <p:cNvPr id="3" name="TextBox 2"/>
          <p:cNvSpPr txBox="1"/>
          <p:nvPr/>
        </p:nvSpPr>
        <p:spPr>
          <a:xfrm>
            <a:off x="2111152" y="0"/>
            <a:ext cx="4320839" cy="400110"/>
          </a:xfrm>
          <a:prstGeom prst="rect">
            <a:avLst/>
          </a:prstGeom>
          <a:noFill/>
        </p:spPr>
        <p:txBody>
          <a:bodyPr wrap="none" rtlCol="0">
            <a:spAutoFit/>
          </a:bodyPr>
          <a:lstStyle/>
          <a:p>
            <a:r>
              <a:rPr lang="en-US" b="1" dirty="0" smtClean="0">
                <a:solidFill>
                  <a:schemeClr val="bg1"/>
                </a:solidFill>
              </a:rPr>
              <a:t>Yukon Delta NWR near Bethel, AK</a:t>
            </a:r>
            <a:endParaRPr lang="en-US" b="1" dirty="0">
              <a:solidFill>
                <a:schemeClr val="bg1"/>
              </a:solidFill>
            </a:endParaRPr>
          </a:p>
        </p:txBody>
      </p:sp>
    </p:spTree>
    <p:extLst>
      <p:ext uri="{BB962C8B-B14F-4D97-AF65-F5344CB8AC3E}">
        <p14:creationId xmlns:p14="http://schemas.microsoft.com/office/powerpoint/2010/main" val="9323004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887016" y="141288"/>
            <a:ext cx="5904656" cy="620712"/>
          </a:xfrm>
          <a:ln/>
        </p:spPr>
        <p:txBody>
          <a:bodyPr/>
          <a:lstStyle/>
          <a:p>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endParaRPr lang="en-US" dirty="0">
              <a:latin typeface="Arial" charset="0"/>
              <a:ea typeface="ＭＳ Ｐゴシック" charset="0"/>
              <a:cs typeface="ＭＳ Ｐゴシック" charset="0"/>
            </a:endParaRPr>
          </a:p>
        </p:txBody>
      </p:sp>
      <p:pic>
        <p:nvPicPr>
          <p:cNvPr id="4" name="Picture 3" descr="DSC_118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750"/>
            <a:ext cx="8686800" cy="5788938"/>
          </a:xfrm>
          <a:prstGeom prst="rect">
            <a:avLst/>
          </a:prstGeom>
        </p:spPr>
      </p:pic>
      <p:sp>
        <p:nvSpPr>
          <p:cNvPr id="3" name="TextBox 2"/>
          <p:cNvSpPr txBox="1"/>
          <p:nvPr/>
        </p:nvSpPr>
        <p:spPr>
          <a:xfrm>
            <a:off x="1100354" y="0"/>
            <a:ext cx="6342451" cy="400110"/>
          </a:xfrm>
          <a:prstGeom prst="rect">
            <a:avLst/>
          </a:prstGeom>
          <a:noFill/>
        </p:spPr>
        <p:txBody>
          <a:bodyPr wrap="none" rtlCol="0">
            <a:spAutoFit/>
          </a:bodyPr>
          <a:lstStyle/>
          <a:p>
            <a:r>
              <a:rPr lang="en-US" b="1" dirty="0" smtClean="0">
                <a:solidFill>
                  <a:schemeClr val="bg1"/>
                </a:solidFill>
              </a:rPr>
              <a:t>The Alaska Range over Wrangell-St Elias </a:t>
            </a:r>
            <a:r>
              <a:rPr lang="en-US" b="1" dirty="0" err="1" smtClean="0">
                <a:solidFill>
                  <a:schemeClr val="bg1"/>
                </a:solidFill>
              </a:rPr>
              <a:t>Natl</a:t>
            </a:r>
            <a:r>
              <a:rPr lang="en-US" b="1" dirty="0" smtClean="0">
                <a:solidFill>
                  <a:schemeClr val="bg1"/>
                </a:solidFill>
              </a:rPr>
              <a:t> Park</a:t>
            </a:r>
            <a:endParaRPr lang="en-US" b="1" dirty="0">
              <a:solidFill>
                <a:schemeClr val="bg1"/>
              </a:solidFill>
            </a:endParaRPr>
          </a:p>
        </p:txBody>
      </p:sp>
    </p:spTree>
    <p:extLst>
      <p:ext uri="{BB962C8B-B14F-4D97-AF65-F5344CB8AC3E}">
        <p14:creationId xmlns:p14="http://schemas.microsoft.com/office/powerpoint/2010/main" val="13690395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66625" y="1072098"/>
            <a:ext cx="2061807" cy="400110"/>
          </a:xfrm>
          <a:prstGeom prst="rect">
            <a:avLst/>
          </a:prstGeom>
          <a:noFill/>
        </p:spPr>
        <p:txBody>
          <a:bodyPr wrap="none" rtlCol="0">
            <a:spAutoFit/>
          </a:bodyPr>
          <a:lstStyle/>
          <a:p>
            <a:r>
              <a:rPr lang="en-US" b="1" dirty="0" smtClean="0">
                <a:solidFill>
                  <a:schemeClr val="bg1"/>
                </a:solidFill>
              </a:rPr>
              <a:t>Stevens Village</a:t>
            </a:r>
            <a:endParaRPr lang="en-US" b="1" dirty="0">
              <a:solidFill>
                <a:schemeClr val="bg1"/>
              </a:solidFill>
            </a:endParaRPr>
          </a:p>
        </p:txBody>
      </p:sp>
      <p:sp>
        <p:nvSpPr>
          <p:cNvPr id="16" name="TextBox 15"/>
          <p:cNvSpPr txBox="1"/>
          <p:nvPr/>
        </p:nvSpPr>
        <p:spPr>
          <a:xfrm>
            <a:off x="3903198" y="2912368"/>
            <a:ext cx="1043876" cy="400110"/>
          </a:xfrm>
          <a:prstGeom prst="rect">
            <a:avLst/>
          </a:prstGeom>
          <a:noFill/>
        </p:spPr>
        <p:txBody>
          <a:bodyPr wrap="none" rtlCol="0">
            <a:spAutoFit/>
          </a:bodyPr>
          <a:lstStyle/>
          <a:p>
            <a:r>
              <a:rPr lang="en-US" b="1" dirty="0" smtClean="0">
                <a:solidFill>
                  <a:schemeClr val="bg1"/>
                </a:solidFill>
              </a:rPr>
              <a:t>Beaver</a:t>
            </a:r>
            <a:endParaRPr lang="en-US" b="1" dirty="0">
              <a:solidFill>
                <a:schemeClr val="bg1"/>
              </a:solidFill>
            </a:endParaRPr>
          </a:p>
        </p:txBody>
      </p:sp>
      <p:sp>
        <p:nvSpPr>
          <p:cNvPr id="15" name="TextBox 14"/>
          <p:cNvSpPr txBox="1"/>
          <p:nvPr/>
        </p:nvSpPr>
        <p:spPr>
          <a:xfrm>
            <a:off x="94928" y="5536594"/>
            <a:ext cx="8496944" cy="400110"/>
          </a:xfrm>
          <a:prstGeom prst="rect">
            <a:avLst/>
          </a:prstGeom>
          <a:noFill/>
        </p:spPr>
        <p:txBody>
          <a:bodyPr wrap="square" rtlCol="0">
            <a:spAutoFit/>
          </a:bodyPr>
          <a:lstStyle/>
          <a:p>
            <a:r>
              <a:rPr lang="en-US" dirty="0" smtClean="0"/>
              <a:t>The L-Team</a:t>
            </a:r>
            <a:endParaRPr lang="en-US" dirty="0"/>
          </a:p>
        </p:txBody>
      </p:sp>
      <p:sp>
        <p:nvSpPr>
          <p:cNvPr id="22" name="Rectangle 2"/>
          <p:cNvSpPr>
            <a:spLocks noGrp="1" noChangeArrowheads="1"/>
          </p:cNvSpPr>
          <p:nvPr>
            <p:ph type="title"/>
          </p:nvPr>
        </p:nvSpPr>
        <p:spPr>
          <a:xfrm>
            <a:off x="887016" y="141288"/>
            <a:ext cx="5904656" cy="620712"/>
          </a:xfrm>
          <a:ln/>
        </p:spPr>
        <p:txBody>
          <a:bodyPr/>
          <a:lstStyle/>
          <a:p>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endParaRPr lang="en-US" dirty="0">
              <a:latin typeface="Arial" charset="0"/>
              <a:ea typeface="ＭＳ Ｐゴシック" charset="0"/>
              <a:cs typeface="ＭＳ Ｐゴシック" charset="0"/>
            </a:endParaRPr>
          </a:p>
        </p:txBody>
      </p:sp>
      <p:pic>
        <p:nvPicPr>
          <p:cNvPr id="4" name="Picture 3" descr="DSC_118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96144"/>
            <a:ext cx="8686800" cy="4689515"/>
          </a:xfrm>
          <a:prstGeom prst="rect">
            <a:avLst/>
          </a:prstGeom>
        </p:spPr>
      </p:pic>
    </p:spTree>
    <p:extLst>
      <p:ext uri="{BB962C8B-B14F-4D97-AF65-F5344CB8AC3E}">
        <p14:creationId xmlns:p14="http://schemas.microsoft.com/office/powerpoint/2010/main" val="2499783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RIVER_32608_001_170617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322125" y="189228"/>
            <a:ext cx="1143000" cy="7597393"/>
          </a:xfrm>
          <a:prstGeom prst="rect">
            <a:avLst/>
          </a:prstGeom>
        </p:spPr>
      </p:pic>
      <p:pic>
        <p:nvPicPr>
          <p:cNvPr id="5" name="Picture 4" descr="lclark_19205_000_1706171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353586" y="-2066370"/>
            <a:ext cx="1143000" cy="9660316"/>
          </a:xfrm>
          <a:prstGeom prst="rect">
            <a:avLst/>
          </a:prstGeom>
        </p:spPr>
      </p:pic>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17 June 2017/DOY 168 </a:t>
            </a:r>
            <a:br>
              <a:rPr lang="en-US" dirty="0">
                <a:solidFill>
                  <a:schemeClr val="accent2"/>
                </a:solidFill>
              </a:rPr>
            </a:br>
            <a:r>
              <a:rPr lang="en-US" dirty="0">
                <a:solidFill>
                  <a:schemeClr val="accent2"/>
                </a:solidFill>
              </a:rPr>
              <a:t>Yukon – Kuskokwim Delta</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5616624" cy="861774"/>
          </a:xfrm>
          <a:prstGeom prst="rect">
            <a:avLst/>
          </a:prstGeom>
          <a:noFill/>
        </p:spPr>
        <p:txBody>
          <a:bodyPr wrap="square" rtlCol="0">
            <a:spAutoFit/>
          </a:bodyPr>
          <a:lstStyle/>
          <a:p>
            <a:pPr algn="l"/>
            <a:r>
              <a:rPr lang="en-US" sz="1800" dirty="0" smtClean="0"/>
              <a:t>UAVSAR Quick</a:t>
            </a:r>
            <a:r>
              <a:rPr lang="en-US" sz="1800" dirty="0"/>
              <a:t>-look </a:t>
            </a:r>
            <a:r>
              <a:rPr lang="en-US" sz="1800" dirty="0" smtClean="0"/>
              <a:t>products</a:t>
            </a:r>
            <a:endParaRPr lang="en-US" sz="1800" dirty="0"/>
          </a:p>
          <a:p>
            <a:pPr algn="l">
              <a:spcAft>
                <a:spcPts val="0"/>
              </a:spcAft>
            </a:pPr>
            <a:r>
              <a:rPr lang="en-US" sz="1600" dirty="0" smtClean="0">
                <a:ea typeface="Calibri" charset="0"/>
              </a:rPr>
              <a:t>A. </a:t>
            </a:r>
            <a:r>
              <a:rPr lang="en-US" sz="1600" dirty="0">
                <a:solidFill>
                  <a:srgbClr val="000000"/>
                </a:solidFill>
                <a:ea typeface="Calibri" charset="0"/>
              </a:rPr>
              <a:t>Line 1, ID 19205: Lake Clark </a:t>
            </a:r>
          </a:p>
          <a:p>
            <a:pPr algn="l">
              <a:spcAft>
                <a:spcPts val="0"/>
              </a:spcAft>
            </a:pPr>
            <a:r>
              <a:rPr lang="en-US" sz="1600" dirty="0" smtClean="0">
                <a:solidFill>
                  <a:srgbClr val="000000"/>
                </a:solidFill>
                <a:ea typeface="Calibri" charset="0"/>
              </a:rPr>
              <a:t>B. Line </a:t>
            </a:r>
            <a:r>
              <a:rPr lang="en-US" sz="1600" dirty="0">
                <a:solidFill>
                  <a:srgbClr val="000000"/>
                </a:solidFill>
                <a:ea typeface="Calibri" charset="0"/>
              </a:rPr>
              <a:t>2, ID </a:t>
            </a:r>
            <a:r>
              <a:rPr lang="en-US" sz="1600" dirty="0">
                <a:solidFill>
                  <a:srgbClr val="000000"/>
                </a:solidFill>
              </a:rPr>
              <a:t>32608</a:t>
            </a:r>
            <a:r>
              <a:rPr lang="en-US" sz="1600" dirty="0">
                <a:solidFill>
                  <a:srgbClr val="000000"/>
                </a:solidFill>
                <a:ea typeface="Calibri" charset="0"/>
              </a:rPr>
              <a:t>: S </a:t>
            </a:r>
            <a:r>
              <a:rPr lang="en-US" sz="1600" dirty="0" smtClean="0">
                <a:solidFill>
                  <a:srgbClr val="000000"/>
                </a:solidFill>
                <a:ea typeface="Calibri" charset="0"/>
              </a:rPr>
              <a:t>River</a:t>
            </a:r>
            <a:endParaRPr lang="en-US" sz="1600" dirty="0">
              <a:solidFill>
                <a:srgbClr val="000000"/>
              </a:solidFill>
              <a:ea typeface="Calibri" charset="0"/>
            </a:endParaRPr>
          </a:p>
        </p:txBody>
      </p:sp>
      <p:sp>
        <p:nvSpPr>
          <p:cNvPr id="9" name="TextBox 8"/>
          <p:cNvSpPr txBox="1"/>
          <p:nvPr/>
        </p:nvSpPr>
        <p:spPr>
          <a:xfrm>
            <a:off x="5911831" y="968152"/>
            <a:ext cx="2752049" cy="400110"/>
          </a:xfrm>
          <a:prstGeom prst="rect">
            <a:avLst/>
          </a:prstGeom>
          <a:noFill/>
        </p:spPr>
        <p:txBody>
          <a:bodyPr wrap="none" rtlCol="0">
            <a:spAutoFit/>
          </a:bodyPr>
          <a:lstStyle/>
          <a:p>
            <a:pPr algn="r"/>
            <a:r>
              <a:rPr lang="en-US" i="1" dirty="0" smtClean="0">
                <a:solidFill>
                  <a:srgbClr val="0000FF"/>
                </a:solidFill>
              </a:rPr>
              <a:t>Joanne Shimada, JPL</a:t>
            </a:r>
            <a:endParaRPr lang="en-US" i="1" dirty="0">
              <a:solidFill>
                <a:srgbClr val="0000FF"/>
              </a:solidFill>
            </a:endParaRPr>
          </a:p>
        </p:txBody>
      </p:sp>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14" name="TextBox 13"/>
          <p:cNvSpPr txBox="1"/>
          <p:nvPr/>
        </p:nvSpPr>
        <p:spPr>
          <a:xfrm>
            <a:off x="238944" y="4784576"/>
            <a:ext cx="8136904" cy="584776"/>
          </a:xfrm>
          <a:prstGeom prst="rect">
            <a:avLst/>
          </a:prstGeom>
          <a:noFill/>
        </p:spPr>
        <p:txBody>
          <a:bodyPr wrap="square" rtlCol="0">
            <a:spAutoFit/>
          </a:bodyPr>
          <a:lstStyle/>
          <a:p>
            <a:pPr algn="l">
              <a:spcAft>
                <a:spcPts val="0"/>
              </a:spcAft>
            </a:pPr>
            <a:r>
              <a:rPr lang="en-US" sz="1600" b="1" dirty="0" smtClean="0">
                <a:ea typeface="Calibri" charset="0"/>
              </a:rPr>
              <a:t>A</a:t>
            </a:r>
            <a:r>
              <a:rPr lang="en-US" sz="1600" dirty="0" smtClean="0">
                <a:ea typeface="Calibri" charset="0"/>
              </a:rPr>
              <a:t>. This swath covers multiple SWAN sites for soil moisture </a:t>
            </a:r>
            <a:r>
              <a:rPr lang="en-US" sz="1600" dirty="0">
                <a:ea typeface="Calibri" charset="0"/>
              </a:rPr>
              <a:t>and vegetation ground truth </a:t>
            </a:r>
            <a:endParaRPr lang="en-US" sz="1600" dirty="0" smtClean="0">
              <a:ea typeface="Calibri" charset="0"/>
            </a:endParaRPr>
          </a:p>
          <a:p>
            <a:pPr algn="l">
              <a:spcAft>
                <a:spcPts val="0"/>
              </a:spcAft>
            </a:pPr>
            <a:r>
              <a:rPr lang="en-US" sz="1600" b="1" dirty="0" smtClean="0">
                <a:ea typeface="Calibri" charset="0"/>
              </a:rPr>
              <a:t>B</a:t>
            </a:r>
            <a:r>
              <a:rPr lang="en-US" sz="1600" dirty="0" smtClean="0">
                <a:ea typeface="Calibri" charset="0"/>
              </a:rPr>
              <a:t>. </a:t>
            </a:r>
            <a:r>
              <a:rPr lang="en-US" sz="1600" dirty="0">
                <a:ea typeface="Calibri" charset="0"/>
              </a:rPr>
              <a:t> </a:t>
            </a:r>
            <a:r>
              <a:rPr lang="en-US" sz="1600" dirty="0" smtClean="0">
                <a:ea typeface="Calibri" charset="0"/>
              </a:rPr>
              <a:t>The S River line captures Interior Alaska forest</a:t>
            </a:r>
            <a:endParaRPr lang="en-US" sz="1600" dirty="0">
              <a:ea typeface="Calibri" charset="0"/>
            </a:endParaRPr>
          </a:p>
        </p:txBody>
      </p:sp>
    </p:spTree>
    <p:extLst>
      <p:ext uri="{BB962C8B-B14F-4D97-AF65-F5344CB8AC3E}">
        <p14:creationId xmlns:p14="http://schemas.microsoft.com/office/powerpoint/2010/main" val="17185820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6210" tIns="43105" rIns="86210" bIns="43105" numCol="1" anchor="t" anchorCtr="0" compatLnSpc="1">
        <a:prstTxWarp prst="textNoShape">
          <a:avLst/>
        </a:prstTxWarp>
        <a:spAutoFit/>
      </a:bodyPr>
      <a:lstStyle>
        <a:defPPr marL="0" marR="0" indent="0" algn="ctr" defTabSz="862013"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6210" tIns="43105" rIns="86210" bIns="43105" numCol="1" anchor="t" anchorCtr="0" compatLnSpc="1">
        <a:prstTxWarp prst="textNoShape">
          <a:avLst/>
        </a:prstTxWarp>
        <a:spAutoFit/>
      </a:bodyPr>
      <a:lstStyle>
        <a:defPPr marL="0" marR="0" indent="0" algn="ctr" defTabSz="862013"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5"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2080590765</TotalTime>
  <Words>869</Words>
  <Application>Microsoft Macintosh PowerPoint</Application>
  <PresentationFormat>Custom</PresentationFormat>
  <Paragraphs>141</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Default Design</vt:lpstr>
      <vt:lpstr>Photo Editor Photo</vt:lpstr>
      <vt:lpstr>PowerPoint Presentation</vt:lpstr>
      <vt:lpstr>17 June 2017/DOY 168  Yukon – Kuskokwim Delta</vt:lpstr>
      <vt:lpstr>17 June 2017/DOY 168  Yukon – Kuskokwim Delta</vt:lpstr>
      <vt:lpstr>17 June 2017/DOY 168  72-Hour Look Ahead</vt:lpstr>
      <vt:lpstr>17 June 2017/DOY 168  Yukon – Kuskokwim Delta</vt:lpstr>
      <vt:lpstr>17 June 2017/DOY 168  Yukon – Kuskokwim Delta</vt:lpstr>
      <vt:lpstr>17 June 2017/DOY 168  Yukon – Kuskokwim Delta</vt:lpstr>
      <vt:lpstr>17 June 2017/DOY 168  Yukon – Kuskokwim Delta</vt:lpstr>
      <vt:lpstr>17 June 2017/DOY 168  Yukon – Kuskokwim Delta</vt:lpstr>
      <vt:lpstr>17 June 2017/DOY 168  Yukon – Kuskokwim Delta</vt:lpstr>
      <vt:lpstr>17 June 2017/DOY 168  Yukon – Kuskokwim Delta</vt:lpstr>
      <vt:lpstr>17 June 2017/DOY 168  Yukon – Kuskokwim Delta</vt:lpstr>
      <vt:lpstr>17 June 2017/DOY 168  Yukon – Kuskokwim Delta</vt:lpstr>
      <vt:lpstr>17 June 2017/DOY 168  Yukon – Kuskokwim Delta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cp:lastModifiedBy>Leanne Kendig</cp:lastModifiedBy>
  <cp:revision>3546</cp:revision>
  <cp:lastPrinted>2012-09-27T19:06:18Z</cp:lastPrinted>
  <dcterms:created xsi:type="dcterms:W3CDTF">2011-01-14T21:06:41Z</dcterms:created>
  <dcterms:modified xsi:type="dcterms:W3CDTF">2017-06-27T13:16:02Z</dcterms:modified>
</cp:coreProperties>
</file>